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6B17"/>
    <a:srgbClr val="EF9F3F"/>
    <a:srgbClr val="FCE3C2"/>
    <a:srgbClr val="F9D4B6"/>
    <a:srgbClr val="EDAD80"/>
    <a:srgbClr val="E46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AA35CD-D2FB-4FB7-94DB-BE88ACBA8075}" v="1" dt="2024-05-21T09:48:23.9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89" d="100"/>
          <a:sy n="89" d="100"/>
        </p:scale>
        <p:origin x="75" y="14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28" Type="http://schemas.openxmlformats.org/officeDocument/2006/relationships/customXml" Target="../customXml/item3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Relationship Id="rId27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White" userId="3da70261-e0e7-408d-aace-eb577feade9e" providerId="ADAL" clId="{A1AA35CD-D2FB-4FB7-94DB-BE88ACBA8075}"/>
    <pc:docChg chg="modSld modMainMaster">
      <pc:chgData name="Alexander White" userId="3da70261-e0e7-408d-aace-eb577feade9e" providerId="ADAL" clId="{A1AA35CD-D2FB-4FB7-94DB-BE88ACBA8075}" dt="2024-05-22T14:33:48.517" v="20" actId="20577"/>
      <pc:docMkLst>
        <pc:docMk/>
      </pc:docMkLst>
      <pc:sldChg chg="addSp modSp">
        <pc:chgData name="Alexander White" userId="3da70261-e0e7-408d-aace-eb577feade9e" providerId="ADAL" clId="{A1AA35CD-D2FB-4FB7-94DB-BE88ACBA8075}" dt="2024-05-21T09:48:23.973" v="0"/>
        <pc:sldMkLst>
          <pc:docMk/>
          <pc:sldMk cId="2302005153" sldId="261"/>
        </pc:sldMkLst>
        <pc:spChg chg="add mod">
          <ac:chgData name="Alexander White" userId="3da70261-e0e7-408d-aace-eb577feade9e" providerId="ADAL" clId="{A1AA35CD-D2FB-4FB7-94DB-BE88ACBA8075}" dt="2024-05-21T09:48:23.973" v="0"/>
          <ac:spMkLst>
            <pc:docMk/>
            <pc:sldMk cId="2302005153" sldId="261"/>
            <ac:spMk id="4" creationId="{323E96ED-480A-F775-9F71-C880341111C9}"/>
          </ac:spMkLst>
        </pc:spChg>
      </pc:sldChg>
      <pc:sldChg chg="modSp mod">
        <pc:chgData name="Alexander White" userId="3da70261-e0e7-408d-aace-eb577feade9e" providerId="ADAL" clId="{A1AA35CD-D2FB-4FB7-94DB-BE88ACBA8075}" dt="2024-05-22T14:33:16.446" v="17" actId="20577"/>
        <pc:sldMkLst>
          <pc:docMk/>
          <pc:sldMk cId="4243597339" sldId="265"/>
        </pc:sldMkLst>
        <pc:spChg chg="mod">
          <ac:chgData name="Alexander White" userId="3da70261-e0e7-408d-aace-eb577feade9e" providerId="ADAL" clId="{A1AA35CD-D2FB-4FB7-94DB-BE88ACBA8075}" dt="2024-05-22T14:33:16.446" v="17" actId="20577"/>
          <ac:spMkLst>
            <pc:docMk/>
            <pc:sldMk cId="4243597339" sldId="265"/>
            <ac:spMk id="3" creationId="{00000000-0000-0000-0000-000000000000}"/>
          </ac:spMkLst>
        </pc:spChg>
      </pc:sldChg>
      <pc:sldChg chg="modSp mod">
        <pc:chgData name="Alexander White" userId="3da70261-e0e7-408d-aace-eb577feade9e" providerId="ADAL" clId="{A1AA35CD-D2FB-4FB7-94DB-BE88ACBA8075}" dt="2024-05-22T14:33:29.556" v="19" actId="6549"/>
        <pc:sldMkLst>
          <pc:docMk/>
          <pc:sldMk cId="4243597339" sldId="267"/>
        </pc:sldMkLst>
        <pc:spChg chg="mod">
          <ac:chgData name="Alexander White" userId="3da70261-e0e7-408d-aace-eb577feade9e" providerId="ADAL" clId="{A1AA35CD-D2FB-4FB7-94DB-BE88ACBA8075}" dt="2024-05-22T14:33:29.556" v="19" actId="6549"/>
          <ac:spMkLst>
            <pc:docMk/>
            <pc:sldMk cId="4243597339" sldId="267"/>
            <ac:spMk id="3" creationId="{00000000-0000-0000-0000-000000000000}"/>
          </ac:spMkLst>
        </pc:spChg>
      </pc:sldChg>
      <pc:sldChg chg="modSp mod">
        <pc:chgData name="Alexander White" userId="3da70261-e0e7-408d-aace-eb577feade9e" providerId="ADAL" clId="{A1AA35CD-D2FB-4FB7-94DB-BE88ACBA8075}" dt="2024-05-22T14:33:48.517" v="20" actId="20577"/>
        <pc:sldMkLst>
          <pc:docMk/>
          <pc:sldMk cId="694034705" sldId="272"/>
        </pc:sldMkLst>
        <pc:spChg chg="mod">
          <ac:chgData name="Alexander White" userId="3da70261-e0e7-408d-aace-eb577feade9e" providerId="ADAL" clId="{A1AA35CD-D2FB-4FB7-94DB-BE88ACBA8075}" dt="2024-05-22T14:33:48.517" v="20" actId="20577"/>
          <ac:spMkLst>
            <pc:docMk/>
            <pc:sldMk cId="694034705" sldId="272"/>
            <ac:spMk id="3" creationId="{00000000-0000-0000-0000-000000000000}"/>
          </ac:spMkLst>
        </pc:spChg>
      </pc:sldChg>
      <pc:sldMasterChg chg="modSp mod">
        <pc:chgData name="Alexander White" userId="3da70261-e0e7-408d-aace-eb577feade9e" providerId="ADAL" clId="{A1AA35CD-D2FB-4FB7-94DB-BE88ACBA8075}" dt="2024-05-21T09:48:34.817" v="4" actId="20577"/>
        <pc:sldMasterMkLst>
          <pc:docMk/>
          <pc:sldMasterMk cId="1328885048" sldId="2147483648"/>
        </pc:sldMasterMkLst>
        <pc:spChg chg="mod">
          <ac:chgData name="Alexander White" userId="3da70261-e0e7-408d-aace-eb577feade9e" providerId="ADAL" clId="{A1AA35CD-D2FB-4FB7-94DB-BE88ACBA8075}" dt="2024-05-21T09:48:34.817" v="4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A1AA35CD-D2FB-4FB7-94DB-BE88ACBA8075}" dt="2024-05-21T09:48:39.429" v="8" actId="20577"/>
        <pc:sldMasterMkLst>
          <pc:docMk/>
          <pc:sldMasterMk cId="1498317190" sldId="2147483650"/>
        </pc:sldMasterMkLst>
        <pc:spChg chg="mod">
          <ac:chgData name="Alexander White" userId="3da70261-e0e7-408d-aace-eb577feade9e" providerId="ADAL" clId="{A1AA35CD-D2FB-4FB7-94DB-BE88ACBA8075}" dt="2024-05-21T09:48:39.429" v="8" actId="20577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A1AA35CD-D2FB-4FB7-94DB-BE88ACBA8075}" dt="2024-05-21T09:48:44.034" v="12" actId="20577"/>
        <pc:sldMasterMkLst>
          <pc:docMk/>
          <pc:sldMasterMk cId="1822393236" sldId="2147483652"/>
        </pc:sldMasterMkLst>
        <pc:spChg chg="mod">
          <ac:chgData name="Alexander White" userId="3da70261-e0e7-408d-aace-eb577feade9e" providerId="ADAL" clId="{A1AA35CD-D2FB-4FB7-94DB-BE88ACBA8075}" dt="2024-05-21T09:48:44.034" v="12" actId="20577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A1AA35CD-D2FB-4FB7-94DB-BE88ACBA8075}" dt="2024-05-21T09:48:48.242" v="16" actId="20577"/>
        <pc:sldMasterMkLst>
          <pc:docMk/>
          <pc:sldMasterMk cId="1788143608" sldId="2147483656"/>
        </pc:sldMasterMkLst>
        <pc:spChg chg="mod">
          <ac:chgData name="Alexander White" userId="3da70261-e0e7-408d-aace-eb577feade9e" providerId="ADAL" clId="{A1AA35CD-D2FB-4FB7-94DB-BE88ACBA8075}" dt="2024-05-21T09:48:48.242" v="16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CE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9" Type="http://schemas.openxmlformats.org/officeDocument/2006/relationships/image" Target="../media/image57.png"/><Relationship Id="rId21" Type="http://schemas.openxmlformats.org/officeDocument/2006/relationships/image" Target="../media/image39.png"/><Relationship Id="rId34" Type="http://schemas.openxmlformats.org/officeDocument/2006/relationships/image" Target="../media/image52.png"/><Relationship Id="rId42" Type="http://schemas.openxmlformats.org/officeDocument/2006/relationships/image" Target="../media/image60.png"/><Relationship Id="rId47" Type="http://schemas.openxmlformats.org/officeDocument/2006/relationships/image" Target="../media/image65.png"/><Relationship Id="rId50" Type="http://schemas.openxmlformats.org/officeDocument/2006/relationships/image" Target="../media/image68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9" Type="http://schemas.openxmlformats.org/officeDocument/2006/relationships/image" Target="../media/image47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37" Type="http://schemas.openxmlformats.org/officeDocument/2006/relationships/image" Target="../media/image55.png"/><Relationship Id="rId40" Type="http://schemas.openxmlformats.org/officeDocument/2006/relationships/image" Target="../media/image58.png"/><Relationship Id="rId45" Type="http://schemas.openxmlformats.org/officeDocument/2006/relationships/image" Target="../media/image63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36" Type="http://schemas.openxmlformats.org/officeDocument/2006/relationships/image" Target="../media/image54.png"/><Relationship Id="rId49" Type="http://schemas.openxmlformats.org/officeDocument/2006/relationships/image" Target="../media/image67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31" Type="http://schemas.openxmlformats.org/officeDocument/2006/relationships/image" Target="../media/image49.png"/><Relationship Id="rId44" Type="http://schemas.openxmlformats.org/officeDocument/2006/relationships/image" Target="../media/image62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Relationship Id="rId35" Type="http://schemas.openxmlformats.org/officeDocument/2006/relationships/image" Target="../media/image53.png"/><Relationship Id="rId43" Type="http://schemas.openxmlformats.org/officeDocument/2006/relationships/image" Target="../media/image61.png"/><Relationship Id="rId48" Type="http://schemas.openxmlformats.org/officeDocument/2006/relationships/image" Target="../media/image66.png"/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51.png"/><Relationship Id="rId38" Type="http://schemas.openxmlformats.org/officeDocument/2006/relationships/image" Target="../media/image56.png"/><Relationship Id="rId46" Type="http://schemas.openxmlformats.org/officeDocument/2006/relationships/image" Target="../media/image64.png"/><Relationship Id="rId20" Type="http://schemas.openxmlformats.org/officeDocument/2006/relationships/image" Target="../media/image38.png"/><Relationship Id="rId41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Recipe modification and cooking for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Reducing the fat content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Making changes to the way food is prepared and cooked can also improve the nutritional content or profile of the dish.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Reducing the fat content:</a:t>
            </a:r>
          </a:p>
          <a:p>
            <a:r>
              <a:rPr lang="en-GB" sz="2000" dirty="0"/>
              <a:t>trim visible fat;</a:t>
            </a:r>
          </a:p>
          <a:p>
            <a:r>
              <a:rPr lang="en-GB" sz="2000" dirty="0"/>
              <a:t>use a spray oil;</a:t>
            </a:r>
          </a:p>
          <a:p>
            <a:r>
              <a:rPr lang="en-GB" sz="2000" dirty="0"/>
              <a:t>steam, boil, poach, grill, bake or stir fry with a small amount of oil.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8386" y="2913482"/>
            <a:ext cx="2974740" cy="197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97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Reducing the sugar content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06032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Reducing the sugar content: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reduce the amount of sugar added to recipes or replace with fruit or a sweetener;</a:t>
            </a:r>
          </a:p>
          <a:p>
            <a:r>
              <a:rPr lang="en-GB" sz="2000" dirty="0"/>
              <a:t>serve yogurt or half fat crème fraiche rather than cream or custard.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Remember that savoury dishes can also contain added sugars.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819" y="2283799"/>
            <a:ext cx="3755519" cy="410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97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/>
              <a:t>Reducing the salt content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264677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Reducing the salt content: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use measuring spoons to help control salt dosage;</a:t>
            </a:r>
          </a:p>
          <a:p>
            <a:r>
              <a:rPr lang="en-GB" sz="2000" dirty="0"/>
              <a:t>replace salt in recipes with herbs and spices;</a:t>
            </a:r>
          </a:p>
          <a:p>
            <a:r>
              <a:rPr lang="en-GB" sz="2000" dirty="0"/>
              <a:t>reduce the use of ingredients high in salt e.g. soy sauce;</a:t>
            </a:r>
          </a:p>
          <a:p>
            <a:r>
              <a:rPr lang="en-GB" sz="2000" dirty="0"/>
              <a:t>don’t salt water for boiling and add salt after reducing sauces.</a:t>
            </a:r>
          </a:p>
        </p:txBody>
      </p:sp>
      <p:pic>
        <p:nvPicPr>
          <p:cNvPr id="4" name="Picture 2" descr="S:\Shared\BNF Photographs\iStock Photo Images\Foods and drinks\herbs and spic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4214" y="4073235"/>
            <a:ext cx="3008915" cy="22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:\Shared\BNF Photographs\iStock Photo Images\Foods and drinks\Sa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7492" y="2005050"/>
            <a:ext cx="2973460" cy="206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597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Increasing the fruit and vegetable content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606589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Increasing the fruit and vegetable content:</a:t>
            </a:r>
          </a:p>
          <a:p>
            <a:r>
              <a:rPr lang="en-US" sz="2000" dirty="0"/>
              <a:t>add vegetables into rice or couscous;</a:t>
            </a:r>
          </a:p>
          <a:p>
            <a:r>
              <a:rPr lang="en-US" sz="2000" dirty="0"/>
              <a:t>experiment with </a:t>
            </a:r>
            <a:r>
              <a:rPr lang="en-US" sz="2000" dirty="0" err="1"/>
              <a:t>colourful</a:t>
            </a:r>
            <a:r>
              <a:rPr lang="en-US" sz="2000" dirty="0"/>
              <a:t> and interesting salads;</a:t>
            </a:r>
          </a:p>
          <a:p>
            <a:r>
              <a:rPr lang="en-US" sz="2000" dirty="0"/>
              <a:t>incorporate vegetables into sauces or with other items, e.g. mashed with potatoes;</a:t>
            </a:r>
          </a:p>
          <a:p>
            <a:r>
              <a:rPr lang="en-US" sz="2000" dirty="0"/>
              <a:t>add vegetables into sweet foods such as carrot, parsnip and beetroot;</a:t>
            </a:r>
          </a:p>
          <a:p>
            <a:r>
              <a:rPr lang="en-US" sz="2000" dirty="0"/>
              <a:t>incorporate fruit into </a:t>
            </a:r>
            <a:r>
              <a:rPr lang="en-US" sz="2000" dirty="0" err="1"/>
              <a:t>savoury</a:t>
            </a:r>
            <a:r>
              <a:rPr lang="en-US" sz="2000" dirty="0"/>
              <a:t> dishes, e.g. tagines, casseroles and salads;</a:t>
            </a:r>
          </a:p>
          <a:p>
            <a:r>
              <a:rPr lang="en-US" sz="2000" dirty="0"/>
              <a:t>add more fruits and vegetables to dishes.</a:t>
            </a:r>
          </a:p>
        </p:txBody>
      </p:sp>
      <p:pic>
        <p:nvPicPr>
          <p:cNvPr id="4" name="Picture 2" descr="S:\Shared\BNF Photographs\iStock Photo Images\Foods and drinks\Ve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6862" y="2283798"/>
            <a:ext cx="2264858" cy="182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6574" y="4064134"/>
            <a:ext cx="3525435" cy="23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34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Cooking for health – follow the key messages of the Eatwell Guide</a:t>
            </a:r>
            <a:br>
              <a:rPr lang="en-GB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8615992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000" b="1" dirty="0">
                <a:solidFill>
                  <a:srgbClr val="00B050"/>
                </a:solidFill>
              </a:rPr>
              <a:t>Eat at least 5 portions of a variety of fruit and vegetables every day.</a:t>
            </a:r>
          </a:p>
          <a:p>
            <a:pPr>
              <a:spcBef>
                <a:spcPct val="0"/>
              </a:spcBef>
            </a:pPr>
            <a:endParaRPr lang="en-GB" altLang="en-US" sz="1050" b="1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b="1" dirty="0">
                <a:solidFill>
                  <a:srgbClr val="FF9900"/>
                </a:solidFill>
              </a:rPr>
              <a:t>Base meals on potatoes, bread, rice, pasta or other starchy carbohydrates; choosing wholegrain versions where possible.</a:t>
            </a:r>
          </a:p>
          <a:p>
            <a:pPr>
              <a:spcBef>
                <a:spcPct val="0"/>
              </a:spcBef>
            </a:pPr>
            <a:endParaRPr lang="en-GB" altLang="en-US" sz="1000" b="1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b="1" dirty="0">
                <a:solidFill>
                  <a:srgbClr val="FF6699"/>
                </a:solidFill>
              </a:rPr>
              <a:t>Eat some beans, pulses, fish, eggs, meat and other proteins (including 2 portions of fish every week, one of which should be oily).</a:t>
            </a:r>
          </a:p>
          <a:p>
            <a:pPr>
              <a:spcBef>
                <a:spcPct val="0"/>
              </a:spcBef>
            </a:pPr>
            <a:endParaRPr lang="en-GB" altLang="en-US" sz="1000" b="1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b="1" dirty="0">
                <a:solidFill>
                  <a:srgbClr val="386CB8"/>
                </a:solidFill>
              </a:rPr>
              <a:t>Have some dairy or dairy alternatives (such as soya drinks); choosing lower fat and lower sugar options.</a:t>
            </a:r>
          </a:p>
          <a:p>
            <a:pPr>
              <a:spcBef>
                <a:spcPct val="0"/>
              </a:spcBef>
            </a:pPr>
            <a:endParaRPr lang="en-GB" altLang="en-US" sz="1000" b="1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b="1" dirty="0">
                <a:solidFill>
                  <a:srgbClr val="7030A0"/>
                </a:solidFill>
              </a:rPr>
              <a:t>Choose unsaturated oils and spreads and eat in small amounts.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1000" b="1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b="1" dirty="0">
                <a:solidFill>
                  <a:srgbClr val="00B0F0"/>
                </a:solidFill>
              </a:rPr>
              <a:t>Drink 6-8 cups/glasses of fluid a day.</a:t>
            </a:r>
            <a:r>
              <a:rPr lang="en-GB" altLang="en-US" sz="2000" dirty="0">
                <a:solidFill>
                  <a:srgbClr val="00B0F0"/>
                </a:solidFill>
              </a:rPr>
              <a:t>	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1300" b="1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1300" b="1" dirty="0"/>
              <a:t>If consuming foods and drinks high in fat, salt or sugar have these less often and in small amounts.</a:t>
            </a:r>
            <a:endParaRPr lang="en-US" altLang="en-US" sz="1300" b="1" dirty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 flipH="1">
            <a:off x="9896190" y="2199444"/>
            <a:ext cx="1320800" cy="725487"/>
            <a:chOff x="2328349" y="3516601"/>
            <a:chExt cx="6548672" cy="3341399"/>
          </a:xfrm>
        </p:grpSpPr>
        <p:pic>
          <p:nvPicPr>
            <p:cNvPr id="7" name="Picture 3" descr="Eatwell guide 2016 VEG items-21.psd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221" y="3516601"/>
              <a:ext cx="1427116" cy="1284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 descr="Eatwell guide 2016 VEG items-18.psd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3644742">
              <a:off x="3666625" y="4709418"/>
              <a:ext cx="1219200" cy="1115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Eatwell guide 2016 VEG items-12.psd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1293" y="5367815"/>
              <a:ext cx="1163307" cy="76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Eatwell guide 2016 VEG items-6.psd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1890" y="3799128"/>
              <a:ext cx="1163307" cy="1378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Eatwell guide 2016 VEG items-1.psd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948" y="4613881"/>
              <a:ext cx="1163307" cy="116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 descr="Eatwell guide 2016 VEG items-2.psd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773" y="5445291"/>
              <a:ext cx="926653" cy="116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" descr="Eatwell guide 2016 VEG items-3.psd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43438">
              <a:off x="7585425" y="3887755"/>
              <a:ext cx="1127772" cy="1866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0" descr="Eatwell guide 2016 VEG items-4.psd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601" y="4447857"/>
              <a:ext cx="1163307" cy="988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1" descr="Eatwell guide 2016 VEG items-5.psd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33468">
              <a:off x="6092660" y="4295088"/>
              <a:ext cx="837158" cy="114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2" descr="Eatwell guide 2016 VEG items-7.psd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3219" y="5625689"/>
              <a:ext cx="1279638" cy="799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3" descr="Eatwell guide 2016 VEG items-14.psd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6131" y="5866067"/>
              <a:ext cx="1633416" cy="816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4" descr="Eatwell guide 2016 VEG items-11.psd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5518" y="4686149"/>
              <a:ext cx="1369099" cy="1156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5" descr="Eatwell guide 2016 VEG items-15.psd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865" y="4237252"/>
              <a:ext cx="1696489" cy="1128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6" descr="Eatwell guide 2016 VEG items-13.psd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6754" y="4416059"/>
              <a:ext cx="1561317" cy="1139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7" descr="Eatwell guide 2016 VEG items-9.psd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8520" y="5576390"/>
              <a:ext cx="994952" cy="950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8" descr="Eatwell guide 2016 VEG items-8.psd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8420" y="5402091"/>
              <a:ext cx="857903" cy="733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9" descr="Eatwell guide 2016 VEG items-10.psd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749" y="6135598"/>
              <a:ext cx="732769" cy="53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0" descr="Eatwell guide 2016 VEG items-16.psd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7821" y="5494504"/>
              <a:ext cx="1219200" cy="865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1" descr="Eatwell guide 2016 VEG items-22.psd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3039" y="5931408"/>
              <a:ext cx="1219200" cy="92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2" descr="Eatwell guide 2016 VEG items-17.psd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349" y="5318110"/>
              <a:ext cx="1791497" cy="128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3" descr="Eatwell guide 2016 VEG items-19.psd"/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3205" y="5166950"/>
              <a:ext cx="1076289" cy="990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4" descr="Eatwell guide 2016 VEG items-20.psd"/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640" y="5277583"/>
              <a:ext cx="999080" cy="1069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5"/>
          <p:cNvGrpSpPr>
            <a:grpSpLocks/>
          </p:cNvGrpSpPr>
          <p:nvPr/>
        </p:nvGrpSpPr>
        <p:grpSpPr bwMode="auto">
          <a:xfrm flipH="1">
            <a:off x="9897038" y="2801828"/>
            <a:ext cx="1371600" cy="855663"/>
            <a:chOff x="2915891" y="3118700"/>
            <a:chExt cx="5893597" cy="3590241"/>
          </a:xfrm>
        </p:grpSpPr>
        <p:pic>
          <p:nvPicPr>
            <p:cNvPr id="30" name="Picture 26" descr="Eatwell guide 2016 CARBS items-2.psd"/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263" y="4055642"/>
              <a:ext cx="1219200" cy="1584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7" descr="Eatwell guide 2016 CARBS items-3.psd"/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746" y="4921873"/>
              <a:ext cx="1006414" cy="1390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8" descr="Eatwell guide 2016 CARBS items-1.psd"/>
            <p:cNvPicPr>
              <a:picLocks noChangeAspect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775" y="3237094"/>
              <a:ext cx="1482945" cy="161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9" descr="Eatwell guide 2016 CARBS items-6.psd"/>
            <p:cNvPicPr>
              <a:picLocks noChangeAspect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0346" y="4303864"/>
              <a:ext cx="1850746" cy="1917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0" descr="Eatwell guide 2016 CARBS items-7.psd"/>
            <p:cNvPicPr>
              <a:picLocks noChangeAspect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5135" y="4683080"/>
              <a:ext cx="807748" cy="119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1" descr="Eatwell guide 2016 CARBS items-8.psd"/>
            <p:cNvPicPr>
              <a:picLocks noChangeAspect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0796" y="5002492"/>
              <a:ext cx="888523" cy="1309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2" descr="Eatwell guide 2016 CARBS items-5.psd"/>
            <p:cNvPicPr>
              <a:picLocks noChangeAspect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2379" y="3118700"/>
              <a:ext cx="937109" cy="151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3" descr="Eatwell guide 2016 CARBS items-4.psd"/>
            <p:cNvPicPr>
              <a:picLocks noChangeAspect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7886" y="5262765"/>
              <a:ext cx="1529542" cy="1124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4" descr="Eatwell guide 2016 CARBS items-10.psd"/>
            <p:cNvPicPr>
              <a:picLocks noChangeAspect="1"/>
            </p:cNvPicPr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91" y="5774012"/>
              <a:ext cx="1044698" cy="934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5" descr="Eatwell guide 2016 CARBS items-9.psd"/>
            <p:cNvPicPr>
              <a:picLocks noChangeAspect="1"/>
            </p:cNvPicPr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3971" y="5640602"/>
              <a:ext cx="1682496" cy="908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Group 1"/>
          <p:cNvGrpSpPr>
            <a:grpSpLocks/>
          </p:cNvGrpSpPr>
          <p:nvPr/>
        </p:nvGrpSpPr>
        <p:grpSpPr bwMode="auto">
          <a:xfrm>
            <a:off x="10006930" y="4430805"/>
            <a:ext cx="1135063" cy="727075"/>
            <a:chOff x="2195094" y="2782638"/>
            <a:chExt cx="3172191" cy="2034049"/>
          </a:xfrm>
        </p:grpSpPr>
        <p:pic>
          <p:nvPicPr>
            <p:cNvPr id="41" name="Picture 37" descr="Eatwell guide 2016 dairy items-3.psd"/>
            <p:cNvPicPr>
              <a:picLocks noChangeAspect="1"/>
            </p:cNvPicPr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094" y="2782638"/>
              <a:ext cx="1249060" cy="1826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8" descr="Eatwell guide 2016 dairy items-4.psd"/>
            <p:cNvPicPr>
              <a:picLocks noChangeAspect="1"/>
            </p:cNvPicPr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364" y="3508605"/>
              <a:ext cx="974841" cy="1139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39" descr="Eatwell guide 2016 dairy items-5.psd"/>
            <p:cNvPicPr>
              <a:picLocks noChangeAspect="1"/>
            </p:cNvPicPr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9758" y="3911243"/>
              <a:ext cx="862027" cy="73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0" descr="Eatwell guide 2016 dairy items-2.psd"/>
            <p:cNvPicPr>
              <a:picLocks noChangeAspect="1"/>
            </p:cNvPicPr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8205" y="4078164"/>
              <a:ext cx="1369080" cy="738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1" descr="Eatwell guide 2016 dairy items-1.psd"/>
            <p:cNvPicPr>
              <a:picLocks noChangeAspect="1"/>
            </p:cNvPicPr>
            <p:nvPr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692" y="3685582"/>
              <a:ext cx="1057705" cy="761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Group 1"/>
          <p:cNvGrpSpPr>
            <a:grpSpLocks/>
          </p:cNvGrpSpPr>
          <p:nvPr/>
        </p:nvGrpSpPr>
        <p:grpSpPr bwMode="auto">
          <a:xfrm>
            <a:off x="9844356" y="3496497"/>
            <a:ext cx="1643063" cy="898525"/>
            <a:chOff x="4091359" y="1944147"/>
            <a:chExt cx="4157522" cy="2276318"/>
          </a:xfrm>
        </p:grpSpPr>
        <p:pic>
          <p:nvPicPr>
            <p:cNvPr id="47" name="Picture 14" descr="Eatwell guide 2016 meat-fish items-10.psd"/>
            <p:cNvPicPr>
              <a:picLocks noChangeAspect="1"/>
            </p:cNvPicPr>
            <p:nvPr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1359" y="1944147"/>
              <a:ext cx="1026065" cy="1248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20" descr="Eatwell guide 2016 meat-fish items-9.psd"/>
            <p:cNvPicPr>
              <a:picLocks noChangeAspect="1"/>
            </p:cNvPicPr>
            <p:nvPr/>
          </p:nvPicPr>
          <p:blipFill>
            <a:blip r:embed="rId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148" y="2983850"/>
              <a:ext cx="857577" cy="1128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21" descr="Eatwell guide 2016 meat-fish items-3.psd"/>
            <p:cNvPicPr>
              <a:picLocks noChangeAspect="1"/>
            </p:cNvPicPr>
            <p:nvPr/>
          </p:nvPicPr>
          <p:blipFill>
            <a:blip r:embed="rId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3192864"/>
              <a:ext cx="1067672" cy="936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22" descr="Eatwell guide 2016 meat-fish items-2.psd"/>
            <p:cNvPicPr>
              <a:picLocks noChangeAspect="1"/>
            </p:cNvPicPr>
            <p:nvPr/>
          </p:nvPicPr>
          <p:blipFill>
            <a:blip r:embed="rId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3868" y="3409598"/>
              <a:ext cx="1605265" cy="657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24" descr="Eatwell guide 2016 meat-fish items-1.psd"/>
            <p:cNvPicPr>
              <a:picLocks noChangeAspect="1"/>
            </p:cNvPicPr>
            <p:nvPr/>
          </p:nvPicPr>
          <p:blipFill>
            <a:blip r:embed="rId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3089" y="3013456"/>
              <a:ext cx="949789" cy="80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26" descr="Eatwell guide 2016 meat-fish items-6.psd"/>
            <p:cNvPicPr>
              <a:picLocks noChangeAspect="1"/>
            </p:cNvPicPr>
            <p:nvPr/>
          </p:nvPicPr>
          <p:blipFill>
            <a:blip r:embed="rId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133" y="2864951"/>
              <a:ext cx="1249748" cy="100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27" descr="Eatwell guide 2016 meat-fish items-7.psd"/>
            <p:cNvPicPr>
              <a:picLocks noChangeAspect="1"/>
            </p:cNvPicPr>
            <p:nvPr/>
          </p:nvPicPr>
          <p:blipFill>
            <a:blip r:embed="rId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1066" y="3310135"/>
              <a:ext cx="1136134" cy="910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28" descr="Eatwell guide 2016 meat-fish items-8.psd"/>
            <p:cNvPicPr>
              <a:picLocks noChangeAspect="1"/>
            </p:cNvPicPr>
            <p:nvPr/>
          </p:nvPicPr>
          <p:blipFill>
            <a:blip r:embed="rId4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439690"/>
              <a:ext cx="1465232" cy="1211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23" descr="Eatwell guide 2016 meat-fish items-4.psd"/>
            <p:cNvPicPr>
              <a:picLocks noChangeAspect="1"/>
            </p:cNvPicPr>
            <p:nvPr/>
          </p:nvPicPr>
          <p:blipFill>
            <a:blip r:embed="rId4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5464" y="2454901"/>
              <a:ext cx="902072" cy="1057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" name="Group 2"/>
          <p:cNvGrpSpPr>
            <a:grpSpLocks/>
          </p:cNvGrpSpPr>
          <p:nvPr/>
        </p:nvGrpSpPr>
        <p:grpSpPr bwMode="auto">
          <a:xfrm>
            <a:off x="10155154" y="5132327"/>
            <a:ext cx="692150" cy="947737"/>
            <a:chOff x="3324311" y="2488928"/>
            <a:chExt cx="1449338" cy="1988707"/>
          </a:xfrm>
        </p:grpSpPr>
        <p:pic>
          <p:nvPicPr>
            <p:cNvPr id="57" name="Picture 35" descr="Eatwell guide 2016 oil items-1.psd"/>
            <p:cNvPicPr>
              <a:picLocks noChangeAspect="1"/>
            </p:cNvPicPr>
            <p:nvPr/>
          </p:nvPicPr>
          <p:blipFill>
            <a:blip r:embed="rId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4311" y="2488928"/>
              <a:ext cx="716156" cy="1648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36" descr="Eatwell guide 2016 oil items-2.psd"/>
            <p:cNvPicPr>
              <a:picLocks noChangeAspect="1"/>
            </p:cNvPicPr>
            <p:nvPr/>
          </p:nvPicPr>
          <p:blipFill>
            <a:blip r:embed="rId4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125" y="3037868"/>
              <a:ext cx="1412524" cy="1439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9" name="Picture 8" descr="water.psd"/>
          <p:cNvPicPr>
            <a:picLocks noChangeAspect="1"/>
          </p:cNvPicPr>
          <p:nvPr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03893" y="5844947"/>
            <a:ext cx="4349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034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Recipe modification and cooking for health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3E96ED-480A-F775-9F71-C880341111C9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0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Why adapt or modify recipes?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Recipes have been tried and tested so that you know the ingredients, proportions and methods that are suggested will work.  You are assured of a reliable result if you follow the instructions carefully, so why would you want to adapt or modify a recipe?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738" y="3737748"/>
            <a:ext cx="3483835" cy="261069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169274" y="3412262"/>
            <a:ext cx="7654092" cy="326167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meet the needs of different groups of people e.g. vegetarian.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reduce the cost of a recipe.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avoid certain foods because of intolerance or allergy.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Reducing the energy content.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Improving the nutritional value/balance (nutritional content or profile) e.g. reducing salt content.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Ingredients are unavailable.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cater for like and dislikes.</a:t>
            </a:r>
          </a:p>
        </p:txBody>
      </p:sp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can this be done successfully?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559088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When modifying recipes, changes can occur when ingredients are substituted or altered meaning that the colour, flavour, texture and nutritional value is altered.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It is important to be aware of the needs of the consumer and have knowledge of the function of the ingredients, proportions and ratios.</a:t>
            </a:r>
          </a:p>
          <a:p>
            <a:pPr marL="0" indent="0">
              <a:buNone/>
            </a:pPr>
            <a:r>
              <a:rPr lang="en-GB" sz="2000" dirty="0"/>
              <a:t> </a:t>
            </a:r>
          </a:p>
          <a:p>
            <a:pPr marL="0" indent="0">
              <a:buNone/>
            </a:pPr>
            <a:r>
              <a:rPr lang="en-GB" sz="2000" dirty="0"/>
              <a:t>It is advisable not to make too many adaptations in one recipe and the new recipe should always be cooked to make sure that it smells, looks and tastes good!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4975" y="2968831"/>
            <a:ext cx="3181720" cy="329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9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Ingredient choice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24339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Within each Eatwell Guide food group there are many choices that students can select when planning dishes and menus, some of which are healthier than others.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When selecting food items for dishes, the healthier options from within each food group should be chosen.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829" y="2386941"/>
            <a:ext cx="5765127" cy="407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97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Ingredient choice – following government recommendations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These recommendations should be followed when developing and modifying recipes.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1163" y="2957540"/>
            <a:ext cx="4850302" cy="343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8802293" y="3383545"/>
            <a:ext cx="2086983" cy="935916"/>
          </a:xfrm>
          <a:prstGeom prst="wedgeRectCallout">
            <a:avLst>
              <a:gd name="adj1" fmla="val -144029"/>
              <a:gd name="adj2" fmla="val 32615"/>
            </a:avLst>
          </a:prstGeom>
          <a:solidFill>
            <a:srgbClr val="EF9F3F"/>
          </a:solidFill>
          <a:ln>
            <a:solidFill>
              <a:srgbClr val="ED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Base meals on starchy carbohydrates</a:t>
            </a:r>
            <a:endParaRPr lang="en-GB" dirty="0"/>
          </a:p>
        </p:txBody>
      </p:sp>
      <p:sp>
        <p:nvSpPr>
          <p:cNvPr id="6" name="Rectangular Callout 5"/>
          <p:cNvSpPr/>
          <p:nvPr/>
        </p:nvSpPr>
        <p:spPr>
          <a:xfrm>
            <a:off x="458948" y="3060676"/>
            <a:ext cx="2086983" cy="935916"/>
          </a:xfrm>
          <a:prstGeom prst="wedgeRectCallout">
            <a:avLst>
              <a:gd name="adj1" fmla="val 135352"/>
              <a:gd name="adj2" fmla="val 71695"/>
            </a:avLst>
          </a:prstGeom>
          <a:solidFill>
            <a:srgbClr val="EF9F3F"/>
          </a:solidFill>
          <a:ln>
            <a:solidFill>
              <a:srgbClr val="ED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 lots of fruit and vegetables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8175975" y="5235176"/>
            <a:ext cx="2086983" cy="935916"/>
          </a:xfrm>
          <a:prstGeom prst="wedgeRectCallout">
            <a:avLst>
              <a:gd name="adj1" fmla="val -179838"/>
              <a:gd name="adj2" fmla="val -3197"/>
            </a:avLst>
          </a:prstGeom>
          <a:solidFill>
            <a:srgbClr val="EF9F3F"/>
          </a:solidFill>
          <a:ln>
            <a:solidFill>
              <a:srgbClr val="ED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Eat more fish – including a portion of oily fish</a:t>
            </a:r>
            <a:endParaRPr lang="en-GB" dirty="0"/>
          </a:p>
        </p:txBody>
      </p:sp>
      <p:sp>
        <p:nvSpPr>
          <p:cNvPr id="8" name="Rectangular Callout 7"/>
          <p:cNvSpPr/>
          <p:nvPr/>
        </p:nvSpPr>
        <p:spPr>
          <a:xfrm>
            <a:off x="458948" y="4450904"/>
            <a:ext cx="2086983" cy="935916"/>
          </a:xfrm>
          <a:prstGeom prst="wedgeRectCallout">
            <a:avLst>
              <a:gd name="adj1" fmla="val 102664"/>
              <a:gd name="adj2" fmla="val 77308"/>
            </a:avLst>
          </a:prstGeom>
          <a:solidFill>
            <a:srgbClr val="EF9F3F"/>
          </a:solidFill>
          <a:ln>
            <a:solidFill>
              <a:srgbClr val="ED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Cut down on saturated fat and sugar</a:t>
            </a:r>
            <a:endParaRPr lang="en-GB" dirty="0"/>
          </a:p>
        </p:txBody>
      </p:sp>
      <p:sp>
        <p:nvSpPr>
          <p:cNvPr id="9" name="Rectangular Callout 8"/>
          <p:cNvSpPr/>
          <p:nvPr/>
        </p:nvSpPr>
        <p:spPr>
          <a:xfrm>
            <a:off x="1397635" y="5892283"/>
            <a:ext cx="1353670" cy="557618"/>
          </a:xfrm>
          <a:prstGeom prst="wedgeRectCallout">
            <a:avLst>
              <a:gd name="adj1" fmla="val 127048"/>
              <a:gd name="adj2" fmla="val -89950"/>
            </a:avLst>
          </a:prstGeom>
          <a:solidFill>
            <a:srgbClr val="EF9F3F"/>
          </a:solidFill>
          <a:ln>
            <a:solidFill>
              <a:srgbClr val="ED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Eat less salt</a:t>
            </a:r>
          </a:p>
        </p:txBody>
      </p:sp>
    </p:spTree>
    <p:extLst>
      <p:ext uri="{BB962C8B-B14F-4D97-AF65-F5344CB8AC3E}">
        <p14:creationId xmlns:p14="http://schemas.microsoft.com/office/powerpoint/2010/main" val="4243597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Starchy food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609062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Starchy food should make up just over a third of the food we eat.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Choose higher-fibre, wholegrain varieties by purchasing whole wheat pasta, brown rice, or simply leaving the skins on potatoes.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197" y="1720412"/>
            <a:ext cx="361950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97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Tips for cooking with potatoes: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000" dirty="0"/>
              <a:t>use semi skimmed, 1% or skimmed milk when making mashed potato;</a:t>
            </a:r>
          </a:p>
          <a:p>
            <a:r>
              <a:rPr lang="en-GB" sz="2000" dirty="0"/>
              <a:t>use unsaturated oil like rapeseed instead of butter;</a:t>
            </a:r>
          </a:p>
          <a:p>
            <a:r>
              <a:rPr lang="en-GB" sz="2000" dirty="0"/>
              <a:t>add minimal salt;</a:t>
            </a:r>
          </a:p>
          <a:p>
            <a:r>
              <a:rPr lang="en-GB" sz="2000" dirty="0"/>
              <a:t>brush roast potatoes with oil to reduce amount of oil in the tray;</a:t>
            </a:r>
          </a:p>
          <a:p>
            <a:r>
              <a:rPr lang="en-GB" sz="2000" dirty="0"/>
              <a:t>blanch chips to reduce fry time;</a:t>
            </a:r>
          </a:p>
          <a:p>
            <a:r>
              <a:rPr lang="en-GB" sz="2000" dirty="0"/>
              <a:t>drain off fat and dry all fried potatoes;</a:t>
            </a:r>
          </a:p>
          <a:p>
            <a:r>
              <a:rPr lang="en-GB" sz="2000" dirty="0"/>
              <a:t>cut chips thicker as they have a smaller surface area so absorb less oil;</a:t>
            </a:r>
          </a:p>
          <a:p>
            <a:r>
              <a:rPr lang="en-GB" sz="2000" dirty="0"/>
              <a:t>leave potato skins on while cooking, and eat the skins;</a:t>
            </a:r>
          </a:p>
          <a:p>
            <a:r>
              <a:rPr lang="en-GB" sz="2000" dirty="0"/>
              <a:t>just cover with water when boiling. </a:t>
            </a:r>
          </a:p>
        </p:txBody>
      </p:sp>
      <p:pic>
        <p:nvPicPr>
          <p:cNvPr id="1026" name="Picture 2" descr="http://www.prepcookservepotatoes.org.uk/media/1085/skills-boiling-and-steaming_boiling-pan-of-potato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7341" y="2947039"/>
            <a:ext cx="2731390" cy="187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597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Healthier swaps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989072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When choosing ingredients, an easy way to meet government recommendations is to consider ‘swapping’. </a:t>
            </a:r>
          </a:p>
          <a:p>
            <a:pPr marL="0" indent="0">
              <a:buNone/>
            </a:pPr>
            <a:r>
              <a:rPr lang="en-GB" sz="2000" dirty="0"/>
              <a:t>Swapping suggestions include:</a:t>
            </a:r>
          </a:p>
          <a:p>
            <a:r>
              <a:rPr lang="en-GB" sz="2000" dirty="0"/>
              <a:t>use reduced fat or lighter versions of milk, cheese, cream and other dairy products;</a:t>
            </a:r>
          </a:p>
          <a:p>
            <a:r>
              <a:rPr lang="en-GB" sz="2000" dirty="0"/>
              <a:t>use lean minced beef and lamb (ideally less than 5% fat);</a:t>
            </a:r>
          </a:p>
          <a:p>
            <a:r>
              <a:rPr lang="en-GB" sz="2000" dirty="0"/>
              <a:t>use meats that are naturally lower in fat than red meats e.g. pork, turkey and fish;</a:t>
            </a:r>
          </a:p>
          <a:p>
            <a:r>
              <a:rPr lang="en-GB" sz="2000" dirty="0"/>
              <a:t>use alternative protein sources such as tofu, mycoprotein, beans, lentils and pulses.</a:t>
            </a:r>
          </a:p>
        </p:txBody>
      </p:sp>
      <p:pic>
        <p:nvPicPr>
          <p:cNvPr id="4" name="Picture 3" descr="S:\Shared\BNF Photographs\iStock Photo Images\Foods and drinks\Miner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1254" y="2283798"/>
            <a:ext cx="269716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S:\Shared\BNF Photographs\iStock Photo Images\Foods and drinks\Pulses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84" t="9124" b="11379"/>
          <a:stretch/>
        </p:blipFill>
        <p:spPr bwMode="auto">
          <a:xfrm>
            <a:off x="9054381" y="5092085"/>
            <a:ext cx="2697162" cy="130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597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Fibre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fibre content of dishes can also be increased through swapping ingredients. 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example, did you know that wholemeal spaghetti has considerably more fibre than white spaghetti?</a:t>
            </a:r>
          </a:p>
          <a:p>
            <a:pPr>
              <a:spcBef>
                <a:spcPct val="0"/>
              </a:spcBef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GB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White spaghetti boiled (per 220g portion) – 3.7g fibre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Wholemeal spaghetti boiled (per 220g portion) – 9.2g fibre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White long grain rice boiled (per 180g portion) – 2.0g fibre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Brown rice boiled (per 180g portion) – 2.7g fibre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0539" y="3638417"/>
            <a:ext cx="2156756" cy="215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97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9" ma:contentTypeDescription="Create a new document." ma:contentTypeScope="" ma:versionID="d67e542ccfc98f8766c03bca3df5dec6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465a60b32c7e66e77d39dce70c70dd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B485C56-1BF3-40E7-A4A9-9192A6BFEFC8}"/>
</file>

<file path=customXml/itemProps2.xml><?xml version="1.0" encoding="utf-8"?>
<ds:datastoreItem xmlns:ds="http://schemas.openxmlformats.org/officeDocument/2006/customXml" ds:itemID="{C8B9150B-A5DC-4FBE-AF56-D4F15E8C13C1}"/>
</file>

<file path=customXml/itemProps3.xml><?xml version="1.0" encoding="utf-8"?>
<ds:datastoreItem xmlns:ds="http://schemas.openxmlformats.org/officeDocument/2006/customXml" ds:itemID="{BBD2CF07-F4AE-405B-87F1-F84C7165CB8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1045</Words>
  <Application>Microsoft Office PowerPoint</Application>
  <PresentationFormat>Widescreen</PresentationFormat>
  <Paragraphs>106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Office Theme</vt:lpstr>
      <vt:lpstr>Custom Design</vt:lpstr>
      <vt:lpstr>1_Custom Design</vt:lpstr>
      <vt:lpstr>3_Custom Design</vt:lpstr>
      <vt:lpstr>Recipe modification and cooking for health</vt:lpstr>
      <vt:lpstr>Why adapt or modify recipes?</vt:lpstr>
      <vt:lpstr>How can this be done successfully?</vt:lpstr>
      <vt:lpstr>Ingredient choice</vt:lpstr>
      <vt:lpstr>Ingredient choice – following government recommendations </vt:lpstr>
      <vt:lpstr>Starchy food</vt:lpstr>
      <vt:lpstr>Tips for cooking with potatoes: </vt:lpstr>
      <vt:lpstr>Healthier swaps</vt:lpstr>
      <vt:lpstr>Fibre</vt:lpstr>
      <vt:lpstr>Reducing the fat content</vt:lpstr>
      <vt:lpstr>Reducing the sugar content</vt:lpstr>
      <vt:lpstr>Reducing the salt content</vt:lpstr>
      <vt:lpstr>Increasing the fruit and vegetable content</vt:lpstr>
      <vt:lpstr>Cooking for health – follow the key messages of the Eatwell Guide </vt:lpstr>
      <vt:lpstr>Recipe modification and cooking for health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Alexander White</cp:lastModifiedBy>
  <cp:revision>25</cp:revision>
  <dcterms:created xsi:type="dcterms:W3CDTF">2018-10-10T09:22:08Z</dcterms:created>
  <dcterms:modified xsi:type="dcterms:W3CDTF">2024-05-22T14:33:54Z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