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09" autoAdjust="0"/>
    <p:restoredTop sz="94660"/>
  </p:normalViewPr>
  <p:slideViewPr>
    <p:cSldViewPr>
      <p:cViewPr>
        <p:scale>
          <a:sx n="70" d="100"/>
          <a:sy n="70" d="100"/>
        </p:scale>
        <p:origin x="-66" y="-22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67DA-8645-4B82-966C-DDA58A512F5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8F8A-2310-4551-BAA6-F7249E91B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11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67DA-8645-4B82-966C-DDA58A512F5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8F8A-2310-4551-BAA6-F7249E91B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54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67DA-8645-4B82-966C-DDA58A512F5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8F8A-2310-4551-BAA6-F7249E91B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60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67DA-8645-4B82-966C-DDA58A512F5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8F8A-2310-4551-BAA6-F7249E91B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67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67DA-8645-4B82-966C-DDA58A512F5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8F8A-2310-4551-BAA6-F7249E91B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76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67DA-8645-4B82-966C-DDA58A512F5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8F8A-2310-4551-BAA6-F7249E91B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18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67DA-8645-4B82-966C-DDA58A512F5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8F8A-2310-4551-BAA6-F7249E91B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09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67DA-8645-4B82-966C-DDA58A512F5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8F8A-2310-4551-BAA6-F7249E91B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94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67DA-8645-4B82-966C-DDA58A512F5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8F8A-2310-4551-BAA6-F7249E91B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08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67DA-8645-4B82-966C-DDA58A512F5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8F8A-2310-4551-BAA6-F7249E91B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32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67DA-8645-4B82-966C-DDA58A512F5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8F8A-2310-4551-BAA6-F7249E91B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E67DA-8645-4B82-966C-DDA58A512F5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F8F8A-2310-4551-BAA6-F7249E91B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0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705528"/>
          </a:xfrm>
          <a:prstGeom prst="rect">
            <a:avLst/>
          </a:prstGeom>
          <a:effectLst/>
        </p:spPr>
      </p:pic>
      <p:sp>
        <p:nvSpPr>
          <p:cNvPr id="11" name="Rectangle 10"/>
          <p:cNvSpPr>
            <a:spLocks/>
          </p:cNvSpPr>
          <p:nvPr/>
        </p:nvSpPr>
        <p:spPr>
          <a:xfrm>
            <a:off x="261376" y="1496616"/>
            <a:ext cx="6404041" cy="3073923"/>
          </a:xfrm>
          <a:prstGeom prst="rect">
            <a:avLst/>
          </a:prstGeom>
          <a:solidFill>
            <a:srgbClr val="B5D3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" name="Text Box 12"/>
          <p:cNvSpPr txBox="1"/>
          <p:nvPr/>
        </p:nvSpPr>
        <p:spPr>
          <a:xfrm>
            <a:off x="579362" y="9476581"/>
            <a:ext cx="1898015" cy="26289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000" dirty="0">
                <a:solidFill>
                  <a:srgbClr val="000000"/>
                </a:solidFill>
                <a:effectLst/>
                <a:latin typeface="Arial"/>
                <a:ea typeface="MS Mincho"/>
                <a:cs typeface="Times New Roman"/>
              </a:rPr>
              <a:t>© Food – a fact of life </a:t>
            </a:r>
            <a:r>
              <a:rPr lang="en-GB" sz="1000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Times New Roman"/>
              </a:rPr>
              <a:t>2019</a:t>
            </a:r>
            <a:endParaRPr lang="en-GB" sz="1200" dirty="0">
              <a:effectLst/>
              <a:ea typeface="MS Mincho"/>
              <a:cs typeface="Times New Roman"/>
            </a:endParaRPr>
          </a:p>
        </p:txBody>
      </p:sp>
      <p:sp>
        <p:nvSpPr>
          <p:cNvPr id="6" name="Text Box 11"/>
          <p:cNvSpPr txBox="1"/>
          <p:nvPr/>
        </p:nvSpPr>
        <p:spPr>
          <a:xfrm>
            <a:off x="4221087" y="9476581"/>
            <a:ext cx="1898015" cy="26289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Aft>
                <a:spcPts val="0"/>
              </a:spcAft>
            </a:pPr>
            <a:r>
              <a:rPr lang="en-GB" sz="1000" dirty="0">
                <a:solidFill>
                  <a:srgbClr val="000000"/>
                </a:solidFill>
                <a:effectLst/>
                <a:latin typeface="Arial"/>
                <a:ea typeface="MS Mincho"/>
              </a:rPr>
              <a:t>www.foodafactoflife.org.uk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5930" y="1879416"/>
            <a:ext cx="28496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Ingredients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100g caster sugar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100g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butter </a:t>
            </a:r>
            <a:b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 soft baking spread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2 eggs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100g self raising flour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1 x 15ml spoon coca powder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1 x 5ml spoon baking powder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½ pear</a:t>
            </a:r>
          </a:p>
        </p:txBody>
      </p:sp>
      <p:sp>
        <p:nvSpPr>
          <p:cNvPr id="12" name="Rectangle 11"/>
          <p:cNvSpPr>
            <a:spLocks/>
          </p:cNvSpPr>
          <p:nvPr/>
        </p:nvSpPr>
        <p:spPr>
          <a:xfrm>
            <a:off x="261376" y="4852764"/>
            <a:ext cx="6404041" cy="3412604"/>
          </a:xfrm>
          <a:prstGeom prst="rect">
            <a:avLst/>
          </a:prstGeom>
          <a:solidFill>
            <a:srgbClr val="B5D3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77386" y="5035572"/>
            <a:ext cx="28496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Baking tin (20cm square) or foil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tray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Weighing scales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Mixing bowl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Electric hand whisk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Small bowl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Fork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Sieve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Spoon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Chopping board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Knife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82" y="3659"/>
            <a:ext cx="685211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recipe is from the original Licence to Cook programme and is</a:t>
            </a:r>
            <a:r>
              <a:rPr lang="en-GB" sz="9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9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provided under the Open Government Licence. </a:t>
            </a:r>
            <a:endParaRPr lang="en-GB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9920" y="575956"/>
            <a:ext cx="3350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b="1" u="none" strike="noStrike" dirty="0" smtClean="0">
                <a:solidFill>
                  <a:srgbClr val="79AA41"/>
                </a:solidFill>
                <a:effectLst/>
                <a:latin typeface="Arial"/>
                <a:ea typeface="MS Mincho"/>
              </a:rPr>
              <a:t>Marble pear tray bake</a:t>
            </a:r>
            <a:endParaRPr lang="en-GB" sz="2400" u="sng" dirty="0">
              <a:solidFill>
                <a:srgbClr val="79AA41"/>
              </a:solidFill>
              <a:effectLst/>
              <a:latin typeface="Arial"/>
              <a:ea typeface="MS Mincho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3" name="Rectangle 1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4" name="Rectangle 1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7" name="Rectangle 1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8" name="Rectangle 2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9" name="Rectangle 2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0" name="Rectangle 2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9" name="Rectangle 2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0" name="Rectangle 3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" name="Rectangle 3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" name="Rectangle 3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1" name="Rectangle 3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2" name="Rectangle 3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7" name="Rectangle 4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24" name="Rectangle 4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26" name="Rectangle 4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28" name="Rectangle 4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0" name="Rectangle 5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2" name="Rectangle 5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4" name="Rectangle 5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6" name="Rectangle 5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8" name="Rectangle 6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0" name="Rectangle 6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2" name="Rectangle 6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4" name="Rectangle 6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6" name="Rectangle 6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8" name="Rectangle 7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2" name="Rectangle 7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4" name="Rectangle 7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6" name="Rectangle 7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8" name="Rectangle 7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0" name="Rectangle 8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2" name="Rectangle 8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6" name="Rectangle 8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8" name="Rectangle 8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0" name="Rectangle 8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2" name="Rectangle 9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6" name="Rectangle 9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8" name="Rectangle 95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0" name="Rectangle 97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2" name="Rectangle 9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4" name="Rectangle 10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6" name="Rectangle 103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8" name="Rectangle 105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3" name="Rectangle 10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4" name="Rectangle 11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9" name="Rectangle 113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136" name="Picture 112" descr="DSC01847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6" b="7100"/>
          <a:stretch>
            <a:fillRect/>
          </a:stretch>
        </p:blipFill>
        <p:spPr bwMode="auto">
          <a:xfrm>
            <a:off x="3095567" y="1827677"/>
            <a:ext cx="3339417" cy="241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15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138" name="Picture 114" descr="DSC0185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566" y="5285598"/>
            <a:ext cx="3394651" cy="254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667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705528"/>
          </a:xfrm>
          <a:prstGeom prst="rect">
            <a:avLst/>
          </a:prstGeom>
          <a:effectLst/>
        </p:spPr>
      </p:pic>
      <p:sp>
        <p:nvSpPr>
          <p:cNvPr id="20" name="Rectangle 19"/>
          <p:cNvSpPr/>
          <p:nvPr/>
        </p:nvSpPr>
        <p:spPr>
          <a:xfrm>
            <a:off x="277837" y="1280590"/>
            <a:ext cx="6315702" cy="1656185"/>
          </a:xfrm>
          <a:prstGeom prst="rect">
            <a:avLst/>
          </a:prstGeom>
          <a:solidFill>
            <a:srgbClr val="B5D3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77837" y="3160237"/>
            <a:ext cx="6315702" cy="1656185"/>
          </a:xfrm>
          <a:prstGeom prst="rect">
            <a:avLst/>
          </a:prstGeom>
          <a:solidFill>
            <a:srgbClr val="61D1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271149" y="5039885"/>
            <a:ext cx="6315702" cy="1656185"/>
          </a:xfrm>
          <a:prstGeom prst="rect">
            <a:avLst/>
          </a:prstGeom>
          <a:solidFill>
            <a:srgbClr val="B5D3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271149" y="6919531"/>
            <a:ext cx="6315702" cy="1656185"/>
          </a:xfrm>
          <a:prstGeom prst="rect">
            <a:avLst/>
          </a:prstGeom>
          <a:solidFill>
            <a:srgbClr val="61D1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" name="Text Box 12"/>
          <p:cNvSpPr txBox="1"/>
          <p:nvPr/>
        </p:nvSpPr>
        <p:spPr>
          <a:xfrm>
            <a:off x="579362" y="9476581"/>
            <a:ext cx="1898015" cy="26289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000" dirty="0">
                <a:solidFill>
                  <a:srgbClr val="000000"/>
                </a:solidFill>
                <a:effectLst/>
                <a:latin typeface="Arial"/>
                <a:ea typeface="MS Mincho"/>
                <a:cs typeface="Times New Roman"/>
              </a:rPr>
              <a:t>© Food – a fact of life </a:t>
            </a:r>
            <a:r>
              <a:rPr lang="en-GB" sz="1000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Times New Roman"/>
              </a:rPr>
              <a:t>2019</a:t>
            </a:r>
            <a:endParaRPr lang="en-GB" sz="1200" dirty="0">
              <a:effectLst/>
              <a:ea typeface="MS Mincho"/>
              <a:cs typeface="Times New Roman"/>
            </a:endParaRPr>
          </a:p>
        </p:txBody>
      </p:sp>
      <p:sp>
        <p:nvSpPr>
          <p:cNvPr id="6" name="Text Box 11"/>
          <p:cNvSpPr txBox="1"/>
          <p:nvPr/>
        </p:nvSpPr>
        <p:spPr>
          <a:xfrm>
            <a:off x="4221087" y="9476581"/>
            <a:ext cx="1898015" cy="26289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Aft>
                <a:spcPts val="0"/>
              </a:spcAft>
            </a:pPr>
            <a:r>
              <a:rPr lang="en-GB" sz="1000" dirty="0">
                <a:solidFill>
                  <a:srgbClr val="000000"/>
                </a:solidFill>
                <a:effectLst/>
                <a:latin typeface="Arial"/>
                <a:ea typeface="MS Mincho"/>
              </a:rPr>
              <a:t>www.foodafactoflife.org.uk</a:t>
            </a:r>
          </a:p>
        </p:txBody>
      </p:sp>
      <p:pic>
        <p:nvPicPr>
          <p:cNvPr id="2241" name="Picture 19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985" y="1280593"/>
            <a:ext cx="230711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3" name="Picture 195" descr="DSC0185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985" y="5039884"/>
            <a:ext cx="2307232" cy="165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5" name="Picture 197" descr="DSC0186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58"/>
          <a:stretch>
            <a:fillRect/>
          </a:stretch>
        </p:blipFill>
        <p:spPr bwMode="auto">
          <a:xfrm>
            <a:off x="4016027" y="6920570"/>
            <a:ext cx="2307232" cy="165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1149" y="1785518"/>
            <a:ext cx="3733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Preheat the oven to 180°C or gas mark 4.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1149" y="5267813"/>
            <a:ext cx="3733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Cream the sugar and fat together, ideally using an electric hand whisk, until light and fluffy.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1150" y="7424457"/>
            <a:ext cx="3733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 a small bowl, beat the eggs with a fork.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49" name="Picture 201" descr="DSC03441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943" y="3161275"/>
            <a:ext cx="2329316" cy="16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71149" y="3803664"/>
            <a:ext cx="373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Grease and line the cake tin.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882" y="3659"/>
            <a:ext cx="685211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recipe is from the original Licence to Cook programme and is</a:t>
            </a:r>
            <a:r>
              <a:rPr lang="en-GB" sz="9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9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provided under the Open Government Licence. </a:t>
            </a:r>
            <a:endParaRPr lang="en-GB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1376" y="575956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b="1" u="none" strike="noStrike" dirty="0" smtClean="0">
                <a:solidFill>
                  <a:srgbClr val="79AA41"/>
                </a:solidFill>
                <a:effectLst/>
                <a:latin typeface="Arial"/>
                <a:ea typeface="MS Mincho"/>
              </a:rPr>
              <a:t>Method</a:t>
            </a:r>
            <a:endParaRPr lang="en-GB" sz="2400" u="sng" dirty="0">
              <a:solidFill>
                <a:srgbClr val="79AA41"/>
              </a:solidFill>
              <a:effectLst/>
              <a:latin typeface="Arial"/>
              <a:ea typeface="MS Mincho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1" name="Rectangle 1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2" name="Rectangle 2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5" name="Rectangle 2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6" name="Rectangle 2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9" name="Rectangle 2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0" name="Rectangle 2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3" name="Rectangle 3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4" name="Rectangle 3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" name="Rectangle 3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" name="Rectangle 3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" name="Rectangle 3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" name="Rectangle 4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1" name="Rectangle 4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2" name="Rectangle 4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5" name="Rectangle 4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6" name="Rectangle 5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1" name="Rectangle 5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2" name="Rectangle 5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5" name="Rectangle 5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6" name="Rectangle 6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9" name="Rectangle 6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0" name="Rectangle 6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3" name="Rectangle 6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4" name="Rectangle 6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9" name="Rectangle 7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0" name="Rectangle 7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3" name="Rectangle 77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4" name="Rectangle 79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7" name="Rectangle 8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8" name="Rectangle 8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1" name="Rectangle 8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2" name="Rectangle 87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5" name="Rectangle 8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6" name="Rectangle 9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9" name="Rectangle 9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0" name="Rectangle 9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3" name="Rectangle 9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4" name="Rectangle 10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15" name="Rectangle 10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18" name="Rectangle 10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1" name="Rectangle 10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4" name="Rectangle 10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39" name="Rectangle 11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0" name="Rectangle 11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3" name="Rectangle 11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4" name="Rectangle 117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7" name="Rectangle 119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8" name="Rectangle 12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1" name="Rectangle 123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2" name="Rectangle 125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52" name="Rectangle 127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53" name="Rectangle 12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56" name="Rectangle 13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57" name="Rectangle 13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60" name="Rectangle 13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61" name="Rectangle 137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76" name="Rectangle 13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77" name="Rectangle 14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80" name="Rectangle 14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81" name="Rectangle 14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84" name="Rectangle 147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85" name="Rectangle 149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90" name="Rectangle 15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91" name="Rectangle 153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02" name="Rectangle 155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03" name="Rectangle 157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06" name="Rectangle 159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07" name="Rectangle 16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10" name="Rectangle 167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11" name="Rectangle 16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48" name="Rectangle 17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0" name="Rectangle 17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2" name="Rectangle 17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4" name="Rectangle 177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6" name="Rectangle 17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8" name="Rectangle 18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60" name="Rectangle 18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62" name="Rectangle 185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64" name="Rectangle 187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66" name="Rectangle 189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68" name="Rectangle 19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70" name="Rectangle 19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72" name="Rectangle 19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74" name="Rectangle 20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76" name="Rectangle 20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24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705528"/>
          </a:xfrm>
          <a:prstGeom prst="rect">
            <a:avLst/>
          </a:prstGeom>
          <a:effectLst/>
        </p:spPr>
      </p:pic>
      <p:sp>
        <p:nvSpPr>
          <p:cNvPr id="20" name="Rectangle 19"/>
          <p:cNvSpPr/>
          <p:nvPr/>
        </p:nvSpPr>
        <p:spPr>
          <a:xfrm>
            <a:off x="271149" y="1280591"/>
            <a:ext cx="6315702" cy="1656185"/>
          </a:xfrm>
          <a:prstGeom prst="rect">
            <a:avLst/>
          </a:prstGeom>
          <a:solidFill>
            <a:srgbClr val="B5D3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77837" y="3160238"/>
            <a:ext cx="6315702" cy="1656185"/>
          </a:xfrm>
          <a:prstGeom prst="rect">
            <a:avLst/>
          </a:prstGeom>
          <a:solidFill>
            <a:srgbClr val="61D1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" name="Text Box 12"/>
          <p:cNvSpPr txBox="1"/>
          <p:nvPr/>
        </p:nvSpPr>
        <p:spPr>
          <a:xfrm>
            <a:off x="579362" y="9476581"/>
            <a:ext cx="1898015" cy="26289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000" dirty="0">
                <a:solidFill>
                  <a:srgbClr val="000000"/>
                </a:solidFill>
                <a:effectLst/>
                <a:latin typeface="Arial"/>
                <a:ea typeface="MS Mincho"/>
                <a:cs typeface="Times New Roman"/>
              </a:rPr>
              <a:t>© Food – a fact of life </a:t>
            </a:r>
            <a:r>
              <a:rPr lang="en-GB" sz="1000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Times New Roman"/>
              </a:rPr>
              <a:t>2019</a:t>
            </a:r>
            <a:endParaRPr lang="en-GB" sz="1200" dirty="0">
              <a:effectLst/>
              <a:ea typeface="MS Mincho"/>
              <a:cs typeface="Times New Roman"/>
            </a:endParaRPr>
          </a:p>
        </p:txBody>
      </p:sp>
      <p:sp>
        <p:nvSpPr>
          <p:cNvPr id="6" name="Text Box 11"/>
          <p:cNvSpPr txBox="1"/>
          <p:nvPr/>
        </p:nvSpPr>
        <p:spPr>
          <a:xfrm>
            <a:off x="4221087" y="9476581"/>
            <a:ext cx="1898015" cy="26289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Aft>
                <a:spcPts val="0"/>
              </a:spcAft>
            </a:pPr>
            <a:r>
              <a:rPr lang="en-GB" sz="1000" dirty="0">
                <a:solidFill>
                  <a:srgbClr val="000000"/>
                </a:solidFill>
                <a:effectLst/>
                <a:latin typeface="Arial"/>
                <a:ea typeface="MS Mincho"/>
              </a:rPr>
              <a:t>www.foodafactoflife.org.uk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1149" y="1785518"/>
            <a:ext cx="3733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Add the beaten egg, a little at a time, to the fat and sugar.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1376" y="3665165"/>
            <a:ext cx="3756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Slice the pepper into small strips.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882" y="3659"/>
            <a:ext cx="685211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recipe is from the original Licence to Cook programme and is</a:t>
            </a:r>
            <a:r>
              <a:rPr lang="en-GB" sz="9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9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provided under the Open Government Licence. </a:t>
            </a:r>
            <a:endParaRPr lang="en-GB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1376" y="575956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b="1" u="none" strike="noStrike" dirty="0" smtClean="0">
                <a:solidFill>
                  <a:srgbClr val="79AA41"/>
                </a:solidFill>
                <a:effectLst/>
                <a:latin typeface="Arial"/>
                <a:ea typeface="MS Mincho"/>
              </a:rPr>
              <a:t>Method</a:t>
            </a:r>
            <a:endParaRPr lang="en-GB" sz="2400" u="sng" dirty="0">
              <a:solidFill>
                <a:srgbClr val="79AA41"/>
              </a:solidFill>
              <a:effectLst/>
              <a:latin typeface="Arial"/>
              <a:ea typeface="MS Mincho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289" name="Picture 217" descr="DSC0186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983" y="1278820"/>
            <a:ext cx="2307233" cy="164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99" name="Picture 127" descr="DSC01293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77" b="7315"/>
          <a:stretch>
            <a:fillRect/>
          </a:stretch>
        </p:blipFill>
        <p:spPr bwMode="auto">
          <a:xfrm>
            <a:off x="4004983" y="3160238"/>
            <a:ext cx="2307234" cy="165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4" name="Rectangle 2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5" name="Rectangle 2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9" name="Rectangle 2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0" name="Rectangle 2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" name="Rectangle 3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" name="Rectangle 3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" name="Rectangle 3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" name="Rectangle 3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1" name="Rectangle 3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2" name="Rectangle 4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7" name="Rectangle 4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24" name="Rectangle 4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26" name="Rectangle 4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28" name="Rectangle 4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0" name="Rectangle 5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2" name="Rectangle 5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3" name="Rectangle 5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4" name="Rectangle 5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5" name="Rectangle 5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6" name="Rectangle 6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7" name="Rectangle 6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8" name="Rectangle 6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9" name="Rectangle 6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97" name="Rectangle 27"/>
          <p:cNvSpPr/>
          <p:nvPr/>
        </p:nvSpPr>
        <p:spPr>
          <a:xfrm>
            <a:off x="271149" y="5039885"/>
            <a:ext cx="6315702" cy="1656185"/>
          </a:xfrm>
          <a:prstGeom prst="rect">
            <a:avLst/>
          </a:prstGeom>
          <a:solidFill>
            <a:srgbClr val="B5D3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99" name="TextBox 17"/>
          <p:cNvSpPr txBox="1"/>
          <p:nvPr/>
        </p:nvSpPr>
        <p:spPr>
          <a:xfrm>
            <a:off x="271149" y="5406313"/>
            <a:ext cx="3733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Fold the flour and baking powder into the mixture, a spoonful at a time.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93" name="Picture 221" descr="DSC01871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983" y="5039885"/>
            <a:ext cx="2307234" cy="165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0" name="Rectangle 7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1" name="Rectangle 7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2" name="Rectangle 7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3" name="Rectangle 7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4" name="Rectangle 8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5" name="Rectangle 8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6" name="Rectangle 8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7" name="Rectangle 8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8" name="Rectangle 8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9" name="Rectangle 9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0" name="Rectangle 9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1" name="Rectangle 9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2" name="Rectangle 9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3" name="Rectangle 9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4" name="Rectangle 10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5" name="Rectangle 10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6" name="Rectangle 10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7" name="Rectangle 10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8" name="Rectangle 10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9" name="Rectangle 11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0" name="Rectangle 11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1" name="Rectangle 11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2" name="Rectangle 11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3" name="Rectangle 11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4" name="Rectangle 12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5" name="Rectangle 12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6" name="Rectangle 12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7" name="Rectangle 12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8" name="Rectangle 12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9" name="Rectangle 13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0" name="Rectangle 13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02" name="Rectangle 601"/>
          <p:cNvSpPr/>
          <p:nvPr/>
        </p:nvSpPr>
        <p:spPr>
          <a:xfrm>
            <a:off x="290718" y="3160237"/>
            <a:ext cx="6315702" cy="1656185"/>
          </a:xfrm>
          <a:prstGeom prst="rect">
            <a:avLst/>
          </a:prstGeom>
          <a:solidFill>
            <a:srgbClr val="61D1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03" name="TextBox 602"/>
          <p:cNvSpPr txBox="1"/>
          <p:nvPr/>
        </p:nvSpPr>
        <p:spPr>
          <a:xfrm>
            <a:off x="274257" y="3665164"/>
            <a:ext cx="3756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Sieve the flour and baking powder into a bowl.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91" name="Picture 219" descr="DSC01869"/>
          <p:cNvPicPr>
            <a:picLocks noChangeArrowheads="1"/>
          </p:cNvPicPr>
          <p:nvPr/>
        </p:nvPicPr>
        <p:blipFill>
          <a:blip r:embed="rId6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864" y="3160237"/>
            <a:ext cx="2307234" cy="165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1" name="Rectangle 13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2" name="Rectangle 13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3" name="Rectangle 13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4" name="Rectangle 14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5" name="Rectangle 14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6" name="Rectangle 14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7" name="Rectangle 14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8" name="Rectangle 14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9" name="Rectangle 15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0" name="Rectangle 15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1" name="Rectangle 15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2" name="Rectangle 15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3" name="Rectangle 15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4" name="Rectangle 16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5" name="Rectangle 16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6" name="Rectangle 16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7" name="Rectangle 16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8" name="Rectangle 16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1" name="Rectangle 17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2" name="Rectangle 17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5" name="Rectangle 17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6" name="Rectangle 18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9" name="Rectangle 18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0" name="Rectangle 18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5" name="Rectangle 18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6" name="Rectangle 18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9" name="Rectangle 19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0" name="Rectangle 19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3" name="Rectangle 19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4" name="Rectangle 19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7" name="Rectangle 19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8" name="Rectangle 20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5" name="Rectangle 20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6" name="Rectangle 20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74" name="Rectangle 28"/>
          <p:cNvSpPr>
            <a:spLocks/>
          </p:cNvSpPr>
          <p:nvPr/>
        </p:nvSpPr>
        <p:spPr>
          <a:xfrm>
            <a:off x="271149" y="6919531"/>
            <a:ext cx="6315702" cy="1656185"/>
          </a:xfrm>
          <a:prstGeom prst="rect">
            <a:avLst/>
          </a:prstGeom>
          <a:solidFill>
            <a:srgbClr val="61D1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3295" name="Picture 223" descr="DSC01880"/>
          <p:cNvPicPr>
            <a:picLocks noChangeArrowheads="1"/>
          </p:cNvPicPr>
          <p:nvPr/>
        </p:nvPicPr>
        <p:blipFill>
          <a:blip r:embed="rId7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985" y="6921607"/>
            <a:ext cx="2329316" cy="16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6" name="TextBox 18"/>
          <p:cNvSpPr txBox="1">
            <a:spLocks/>
          </p:cNvSpPr>
          <p:nvPr/>
        </p:nvSpPr>
        <p:spPr>
          <a:xfrm>
            <a:off x="290718" y="7285958"/>
            <a:ext cx="3740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8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Core and chop the pear into small pieces. Scatter pieces of pear into the lined cake tin.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Rectangle 21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0" name="Rectangle 21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3" name="Rectangle 21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4" name="Rectangle 21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4" name="Rectangle 21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5" name="Rectangle 22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8" name="Rectangle 22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9" name="Rectangle 22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705528"/>
          </a:xfrm>
          <a:prstGeom prst="rect">
            <a:avLst/>
          </a:prstGeom>
          <a:effectLst/>
        </p:spPr>
      </p:pic>
      <p:sp>
        <p:nvSpPr>
          <p:cNvPr id="20" name="Rectangle 19"/>
          <p:cNvSpPr/>
          <p:nvPr/>
        </p:nvSpPr>
        <p:spPr>
          <a:xfrm>
            <a:off x="271149" y="1280591"/>
            <a:ext cx="6315702" cy="1656185"/>
          </a:xfrm>
          <a:prstGeom prst="rect">
            <a:avLst/>
          </a:prstGeom>
          <a:solidFill>
            <a:srgbClr val="B5D3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77837" y="3160238"/>
            <a:ext cx="6315702" cy="1656185"/>
          </a:xfrm>
          <a:prstGeom prst="rect">
            <a:avLst/>
          </a:prstGeom>
          <a:solidFill>
            <a:srgbClr val="61D1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" name="Text Box 12"/>
          <p:cNvSpPr txBox="1"/>
          <p:nvPr/>
        </p:nvSpPr>
        <p:spPr>
          <a:xfrm>
            <a:off x="579362" y="9476581"/>
            <a:ext cx="1898015" cy="26289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000" dirty="0">
                <a:solidFill>
                  <a:srgbClr val="000000"/>
                </a:solidFill>
                <a:effectLst/>
                <a:latin typeface="Arial"/>
                <a:ea typeface="MS Mincho"/>
                <a:cs typeface="Times New Roman"/>
              </a:rPr>
              <a:t>© Food – a fact of life </a:t>
            </a:r>
            <a:r>
              <a:rPr lang="en-GB" sz="1000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Times New Roman"/>
              </a:rPr>
              <a:t>2019</a:t>
            </a:r>
            <a:endParaRPr lang="en-GB" sz="1200" dirty="0">
              <a:effectLst/>
              <a:ea typeface="MS Mincho"/>
              <a:cs typeface="Times New Roman"/>
            </a:endParaRPr>
          </a:p>
        </p:txBody>
      </p:sp>
      <p:sp>
        <p:nvSpPr>
          <p:cNvPr id="6" name="Text Box 11"/>
          <p:cNvSpPr txBox="1"/>
          <p:nvPr/>
        </p:nvSpPr>
        <p:spPr>
          <a:xfrm>
            <a:off x="4221087" y="9476581"/>
            <a:ext cx="1898015" cy="26289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Aft>
                <a:spcPts val="0"/>
              </a:spcAft>
            </a:pPr>
            <a:r>
              <a:rPr lang="en-GB" sz="1000" dirty="0">
                <a:solidFill>
                  <a:srgbClr val="000000"/>
                </a:solidFill>
                <a:effectLst/>
                <a:latin typeface="Arial"/>
                <a:ea typeface="MS Mincho"/>
              </a:rPr>
              <a:t>www.foodafactoflife.org.uk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1149" y="1785518"/>
            <a:ext cx="3733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9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Spoon half of the cake mixture into the tin.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1376" y="3665165"/>
            <a:ext cx="3756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Slice the pepper into small strips.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882" y="3659"/>
            <a:ext cx="685211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recipe is from the original Licence to Cook programme and is</a:t>
            </a:r>
            <a:r>
              <a:rPr lang="en-GB" sz="9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9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provided under the Open Government Licence. </a:t>
            </a:r>
            <a:endParaRPr lang="en-GB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1376" y="575956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b="1" u="none" strike="noStrike" dirty="0" smtClean="0">
                <a:solidFill>
                  <a:srgbClr val="79AA41"/>
                </a:solidFill>
                <a:effectLst/>
                <a:latin typeface="Arial"/>
                <a:ea typeface="MS Mincho"/>
              </a:rPr>
              <a:t>Method</a:t>
            </a:r>
            <a:endParaRPr lang="en-GB" sz="2400" u="sng" dirty="0">
              <a:solidFill>
                <a:srgbClr val="79AA41"/>
              </a:solidFill>
              <a:effectLst/>
              <a:latin typeface="Arial"/>
              <a:ea typeface="MS Mincho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3322" name="Picture 10" descr="DSC0188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983" y="1278820"/>
            <a:ext cx="2307233" cy="164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99" name="Picture 127" descr="DSC01293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77" b="7315"/>
          <a:stretch>
            <a:fillRect/>
          </a:stretch>
        </p:blipFill>
        <p:spPr bwMode="auto">
          <a:xfrm>
            <a:off x="4004983" y="3160238"/>
            <a:ext cx="2307234" cy="165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4" name="Rectangle 2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5" name="Rectangle 2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9" name="Rectangle 2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0" name="Rectangle 2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" name="Rectangle 3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" name="Rectangle 3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" name="Rectangle 3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" name="Rectangle 3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1" name="Rectangle 3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2" name="Rectangle 4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7" name="Rectangle 4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24" name="Rectangle 4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26" name="Rectangle 4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28" name="Rectangle 4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0" name="Rectangle 5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2" name="Rectangle 5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3" name="Rectangle 5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4" name="Rectangle 5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5" name="Rectangle 5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6" name="Rectangle 6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7" name="Rectangle 6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8" name="Rectangle 6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9" name="Rectangle 6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0" name="Rectangle 7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1" name="Rectangle 7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2" name="Rectangle 7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3" name="Rectangle 7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4" name="Rectangle 8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5" name="Rectangle 8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6" name="Rectangle 8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7" name="Rectangle 8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8" name="Rectangle 8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9" name="Rectangle 9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0" name="Rectangle 9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1" name="Rectangle 9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2" name="Rectangle 9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3" name="Rectangle 9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4" name="Rectangle 10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5" name="Rectangle 10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6" name="Rectangle 10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7" name="Rectangle 10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8" name="Rectangle 10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9" name="Rectangle 11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0" name="Rectangle 11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1" name="Rectangle 11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2" name="Rectangle 11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3" name="Rectangle 11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4" name="Rectangle 12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5" name="Rectangle 12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6" name="Rectangle 12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7" name="Rectangle 12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8" name="Rectangle 12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69" name="Rectangle 13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0" name="Rectangle 13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02" name="Rectangle 601"/>
          <p:cNvSpPr/>
          <p:nvPr/>
        </p:nvSpPr>
        <p:spPr>
          <a:xfrm>
            <a:off x="290718" y="3160237"/>
            <a:ext cx="6315702" cy="1656185"/>
          </a:xfrm>
          <a:prstGeom prst="rect">
            <a:avLst/>
          </a:prstGeom>
          <a:solidFill>
            <a:srgbClr val="61D1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03" name="TextBox 602"/>
          <p:cNvSpPr txBox="1"/>
          <p:nvPr/>
        </p:nvSpPr>
        <p:spPr>
          <a:xfrm>
            <a:off x="274257" y="3665164"/>
            <a:ext cx="3756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10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Stir in the cocoa to the remaining cake mixture.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24" name="Picture 12" descr="DSC01884"/>
          <p:cNvPicPr>
            <a:picLocks noChangeArrowheads="1"/>
          </p:cNvPicPr>
          <p:nvPr/>
        </p:nvPicPr>
        <p:blipFill>
          <a:blip r:embed="rId5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864" y="3160237"/>
            <a:ext cx="2307234" cy="165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1" name="Rectangle 13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2" name="Rectangle 13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3" name="Rectangle 13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4" name="Rectangle 14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5" name="Rectangle 14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6" name="Rectangle 14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7" name="Rectangle 14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8" name="Rectangle 14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79" name="Rectangle 15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0" name="Rectangle 15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1" name="Rectangle 15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2" name="Rectangle 15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3" name="Rectangle 15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4" name="Rectangle 16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5" name="Rectangle 16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6" name="Rectangle 16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87" name="Rectangle 16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8" name="Rectangle 16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1" name="Rectangle 17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2" name="Rectangle 17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5" name="Rectangle 17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6" name="Rectangle 18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9" name="Rectangle 18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0" name="Rectangle 18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5" name="Rectangle 18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6" name="Rectangle 18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9" name="Rectangle 19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0" name="Rectangle 19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3" name="Rectangle 19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4" name="Rectangle 19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7" name="Rectangle 19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8" name="Rectangle 20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5" name="Rectangle 20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6" name="Rectangle 20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2" name="Rectangle 27"/>
          <p:cNvSpPr/>
          <p:nvPr/>
        </p:nvSpPr>
        <p:spPr>
          <a:xfrm>
            <a:off x="271149" y="5039885"/>
            <a:ext cx="6315702" cy="1656185"/>
          </a:xfrm>
          <a:prstGeom prst="rect">
            <a:avLst/>
          </a:prstGeom>
          <a:solidFill>
            <a:srgbClr val="B5D35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65" name="TextBox 17"/>
          <p:cNvSpPr txBox="1"/>
          <p:nvPr/>
        </p:nvSpPr>
        <p:spPr>
          <a:xfrm>
            <a:off x="271149" y="5267813"/>
            <a:ext cx="3733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11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Spoon the chocolate mixture into the baking tin and then swirl the two mixtures together to create a marble effect.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26" name="Picture 14" descr="DSC01889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983" y="5039885"/>
            <a:ext cx="2307234" cy="165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9" name="Rectangle 28"/>
          <p:cNvSpPr>
            <a:spLocks/>
          </p:cNvSpPr>
          <p:nvPr/>
        </p:nvSpPr>
        <p:spPr>
          <a:xfrm>
            <a:off x="271149" y="6919531"/>
            <a:ext cx="6315702" cy="1656185"/>
          </a:xfrm>
          <a:prstGeom prst="rect">
            <a:avLst/>
          </a:prstGeom>
          <a:solidFill>
            <a:srgbClr val="61D1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13328" name="Picture 16" descr="DSC01924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985" y="6921607"/>
            <a:ext cx="2329316" cy="165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1" name="TextBox 18"/>
          <p:cNvSpPr txBox="1">
            <a:spLocks/>
          </p:cNvSpPr>
          <p:nvPr/>
        </p:nvSpPr>
        <p:spPr>
          <a:xfrm>
            <a:off x="290718" y="7285958"/>
            <a:ext cx="3740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12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Place in the oven and bake for 20 minutes, until golden brown and springy to the touch.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54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334</Words>
  <Application>Microsoft Office PowerPoint</Application>
  <PresentationFormat>A4 Paper (210x297 mm)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Ewen Trafford</dc:creator>
  <cp:lastModifiedBy>Ewen Trafford</cp:lastModifiedBy>
  <cp:revision>57</cp:revision>
  <cp:lastPrinted>2019-02-15T16:28:41Z</cp:lastPrinted>
  <dcterms:created xsi:type="dcterms:W3CDTF">2019-02-15T16:05:24Z</dcterms:created>
  <dcterms:modified xsi:type="dcterms:W3CDTF">2019-02-28T16:28:19Z</dcterms:modified>
</cp:coreProperties>
</file>