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59" r:id="rId6"/>
    <p:sldId id="262" r:id="rId7"/>
    <p:sldId id="263" r:id="rId8"/>
    <p:sldId id="264" r:id="rId9"/>
    <p:sldId id="266" r:id="rId10"/>
    <p:sldId id="267" r:id="rId11"/>
    <p:sldId id="268" r:id="rId12"/>
    <p:sldId id="269" r:id="rId13"/>
    <p:sldId id="276" r:id="rId14"/>
    <p:sldId id="277" r:id="rId15"/>
    <p:sldId id="270" r:id="rId16"/>
    <p:sldId id="271"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84" d="100"/>
          <a:sy n="84" d="100"/>
        </p:scale>
        <p:origin x="63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Wheat farming in the UK </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Primary processing </a:t>
            </a:r>
          </a:p>
        </p:txBody>
      </p:sp>
      <p:sp>
        <p:nvSpPr>
          <p:cNvPr id="3" name="Subtitle 2"/>
          <p:cNvSpPr>
            <a:spLocks noGrp="1"/>
          </p:cNvSpPr>
          <p:nvPr>
            <p:ph type="subTitle" idx="1"/>
          </p:nvPr>
        </p:nvSpPr>
        <p:spPr>
          <a:xfrm>
            <a:off x="1169276" y="2571092"/>
            <a:ext cx="7584026" cy="3600000"/>
          </a:xfrm>
        </p:spPr>
        <p:txBody>
          <a:bodyPr/>
          <a:lstStyle/>
          <a:p>
            <a:r>
              <a:rPr lang="en-GB" sz="2000" dirty="0"/>
              <a:t>The wheat is blended with other types of wheat in a process called </a:t>
            </a:r>
            <a:r>
              <a:rPr lang="en-GB" sz="2000" dirty="0" err="1"/>
              <a:t>gristing</a:t>
            </a:r>
            <a:r>
              <a:rPr lang="en-GB" sz="2000" dirty="0"/>
              <a:t> to make different kinds of flour.  </a:t>
            </a:r>
          </a:p>
          <a:p>
            <a:endParaRPr lang="en-GB" sz="2000" dirty="0"/>
          </a:p>
          <a:p>
            <a:r>
              <a:rPr lang="en-GB" sz="2000" dirty="0"/>
              <a:t>Occasionally, wheat gluten is added to increase the protein content of milled flours. </a:t>
            </a:r>
            <a:endParaRPr lang="en-GB" sz="2000" dirty="0" smtClean="0"/>
          </a:p>
          <a:p>
            <a:endParaRPr lang="en-GB" sz="2000" dirty="0"/>
          </a:p>
          <a:p>
            <a:r>
              <a:rPr lang="en-GB" sz="2000" dirty="0"/>
              <a:t>The grist is passed through a series of fluted 'break' rolls rotating at different speeds.  </a:t>
            </a:r>
          </a:p>
          <a:p>
            <a:pPr marL="0" indent="0">
              <a:buNone/>
            </a:pPr>
            <a:endParaRPr lang="en-GB" sz="2000" dirty="0"/>
          </a:p>
          <a:p>
            <a:r>
              <a:rPr lang="en-GB" sz="2000" dirty="0"/>
              <a:t>These rolls are set so that they do not crush the wheat but shear it open, separating the white, inner portion from the outer skins. </a:t>
            </a:r>
            <a:endParaRPr lang="en-US" sz="2000" dirty="0"/>
          </a:p>
        </p:txBody>
      </p:sp>
      <p:pic>
        <p:nvPicPr>
          <p:cNvPr id="4" name="Picture 3"/>
          <p:cNvPicPr>
            <a:picLocks noChangeAspect="1"/>
          </p:cNvPicPr>
          <p:nvPr/>
        </p:nvPicPr>
        <p:blipFill>
          <a:blip r:embed="rId2"/>
          <a:stretch>
            <a:fillRect/>
          </a:stretch>
        </p:blipFill>
        <p:spPr>
          <a:xfrm>
            <a:off x="8927869" y="2423265"/>
            <a:ext cx="2919326" cy="3909447"/>
          </a:xfrm>
          <a:prstGeom prst="rect">
            <a:avLst/>
          </a:prstGeom>
        </p:spPr>
      </p:pic>
    </p:spTree>
    <p:extLst>
      <p:ext uri="{BB962C8B-B14F-4D97-AF65-F5344CB8AC3E}">
        <p14:creationId xmlns:p14="http://schemas.microsoft.com/office/powerpoint/2010/main" val="2890906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Primary processing </a:t>
            </a:r>
          </a:p>
        </p:txBody>
      </p:sp>
      <p:sp>
        <p:nvSpPr>
          <p:cNvPr id="3" name="Subtitle 2"/>
          <p:cNvSpPr>
            <a:spLocks noGrp="1"/>
          </p:cNvSpPr>
          <p:nvPr>
            <p:ph type="subTitle" idx="1"/>
          </p:nvPr>
        </p:nvSpPr>
        <p:spPr>
          <a:xfrm>
            <a:off x="1169276" y="2571092"/>
            <a:ext cx="7367895" cy="3600000"/>
          </a:xfrm>
        </p:spPr>
        <p:txBody>
          <a:bodyPr/>
          <a:lstStyle/>
          <a:p>
            <a:r>
              <a:rPr lang="en-GB" sz="2000" dirty="0"/>
              <a:t>The fragments of wheat grain are separated by a complex arrangement of sieves.  </a:t>
            </a:r>
          </a:p>
          <a:p>
            <a:endParaRPr lang="en-GB" sz="2000" dirty="0"/>
          </a:p>
          <a:p>
            <a:r>
              <a:rPr lang="en-GB" sz="2000" dirty="0"/>
              <a:t>White endosperm particles are channelled to a series of smooth 'reduction' rolls for final milling into white flour</a:t>
            </a:r>
            <a:r>
              <a:rPr lang="en-GB" sz="2000" dirty="0" smtClean="0"/>
              <a:t>.</a:t>
            </a:r>
          </a:p>
          <a:p>
            <a:endParaRPr lang="en-GB" sz="2000" dirty="0"/>
          </a:p>
          <a:p>
            <a:endParaRPr lang="en-US" sz="2000" dirty="0"/>
          </a:p>
        </p:txBody>
      </p:sp>
      <p:pic>
        <p:nvPicPr>
          <p:cNvPr id="4" name="Picture 3"/>
          <p:cNvPicPr>
            <a:picLocks noChangeAspect="1"/>
          </p:cNvPicPr>
          <p:nvPr/>
        </p:nvPicPr>
        <p:blipFill>
          <a:blip r:embed="rId2"/>
          <a:stretch>
            <a:fillRect/>
          </a:stretch>
        </p:blipFill>
        <p:spPr>
          <a:xfrm>
            <a:off x="8927869" y="2423265"/>
            <a:ext cx="2919326" cy="3909447"/>
          </a:xfrm>
          <a:prstGeom prst="rect">
            <a:avLst/>
          </a:prstGeom>
        </p:spPr>
      </p:pic>
    </p:spTree>
    <p:extLst>
      <p:ext uri="{BB962C8B-B14F-4D97-AF65-F5344CB8AC3E}">
        <p14:creationId xmlns:p14="http://schemas.microsoft.com/office/powerpoint/2010/main" val="243798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Primary processing </a:t>
            </a:r>
          </a:p>
        </p:txBody>
      </p:sp>
      <p:sp>
        <p:nvSpPr>
          <p:cNvPr id="3" name="Subtitle 2"/>
          <p:cNvSpPr>
            <a:spLocks noGrp="1"/>
          </p:cNvSpPr>
          <p:nvPr>
            <p:ph type="subTitle" idx="1"/>
          </p:nvPr>
        </p:nvSpPr>
        <p:spPr>
          <a:xfrm>
            <a:off x="1169276" y="2571092"/>
            <a:ext cx="7517524" cy="3600000"/>
          </a:xfrm>
        </p:spPr>
        <p:txBody>
          <a:bodyPr/>
          <a:lstStyle/>
          <a:p>
            <a:pPr marL="0" indent="0">
              <a:buNone/>
            </a:pPr>
            <a:r>
              <a:rPr lang="en-GB" sz="2000" dirty="0"/>
              <a:t>The bran, </a:t>
            </a:r>
            <a:r>
              <a:rPr lang="en-GB" sz="2000" dirty="0" err="1"/>
              <a:t>wheatgerm</a:t>
            </a:r>
            <a:r>
              <a:rPr lang="en-GB" sz="2000" dirty="0"/>
              <a:t> and endosperm have all been separated out. They can now be blended to make different types of flour. </a:t>
            </a:r>
          </a:p>
          <a:p>
            <a:endParaRPr lang="en-GB" sz="2000" dirty="0"/>
          </a:p>
          <a:p>
            <a:r>
              <a:rPr lang="en-GB" sz="2000" dirty="0" smtClean="0"/>
              <a:t>Wholemeal </a:t>
            </a:r>
            <a:r>
              <a:rPr lang="en-GB" sz="2000" dirty="0"/>
              <a:t>flour uses all parts of the grain. </a:t>
            </a:r>
            <a:endParaRPr lang="en-GB" sz="2000" dirty="0" smtClean="0"/>
          </a:p>
          <a:p>
            <a:r>
              <a:rPr lang="en-GB" sz="2000" dirty="0" smtClean="0"/>
              <a:t>Brown </a:t>
            </a:r>
            <a:r>
              <a:rPr lang="en-GB" sz="2000" dirty="0"/>
              <a:t>flour contains about 85% of the original grain, but with some bran and germ removed</a:t>
            </a:r>
            <a:r>
              <a:rPr lang="en-GB" sz="2000" dirty="0" smtClean="0"/>
              <a:t>.</a:t>
            </a:r>
          </a:p>
          <a:p>
            <a:r>
              <a:rPr lang="en-GB" sz="2000" dirty="0" smtClean="0"/>
              <a:t>White </a:t>
            </a:r>
            <a:r>
              <a:rPr lang="en-GB" sz="2000" dirty="0"/>
              <a:t>flour </a:t>
            </a:r>
            <a:r>
              <a:rPr lang="en-GB" sz="2000" dirty="0" smtClean="0"/>
              <a:t>is made </a:t>
            </a:r>
            <a:r>
              <a:rPr lang="en-GB" sz="2000" dirty="0"/>
              <a:t>from the endosperm only</a:t>
            </a:r>
            <a:r>
              <a:rPr lang="en-GB" sz="2000" dirty="0" smtClean="0"/>
              <a:t>.</a:t>
            </a:r>
          </a:p>
          <a:p>
            <a:pPr marL="0" indent="0">
              <a:buNone/>
            </a:pPr>
            <a:r>
              <a:rPr lang="en-GB" sz="2000" dirty="0"/>
              <a:t/>
            </a:r>
            <a:br>
              <a:rPr lang="en-GB" sz="2000" dirty="0"/>
            </a:br>
            <a:r>
              <a:rPr lang="en-GB" sz="2000" dirty="0"/>
              <a:t>The different flours are packaged and sent to the bakeries.  </a:t>
            </a:r>
          </a:p>
        </p:txBody>
      </p:sp>
      <p:pic>
        <p:nvPicPr>
          <p:cNvPr id="4" name="Picture 3"/>
          <p:cNvPicPr>
            <a:picLocks noChangeAspect="1"/>
          </p:cNvPicPr>
          <p:nvPr/>
        </p:nvPicPr>
        <p:blipFill>
          <a:blip r:embed="rId2"/>
          <a:stretch>
            <a:fillRect/>
          </a:stretch>
        </p:blipFill>
        <p:spPr>
          <a:xfrm>
            <a:off x="8927869" y="2423265"/>
            <a:ext cx="2919326" cy="3909447"/>
          </a:xfrm>
          <a:prstGeom prst="rect">
            <a:avLst/>
          </a:prstGeom>
        </p:spPr>
      </p:pic>
    </p:spTree>
    <p:extLst>
      <p:ext uri="{BB962C8B-B14F-4D97-AF65-F5344CB8AC3E}">
        <p14:creationId xmlns:p14="http://schemas.microsoft.com/office/powerpoint/2010/main" val="278985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Secondary processing </a:t>
            </a:r>
          </a:p>
        </p:txBody>
      </p:sp>
      <p:sp>
        <p:nvSpPr>
          <p:cNvPr id="3" name="Subtitle 2"/>
          <p:cNvSpPr>
            <a:spLocks noGrp="1"/>
          </p:cNvSpPr>
          <p:nvPr>
            <p:ph type="subTitle" idx="1"/>
          </p:nvPr>
        </p:nvSpPr>
        <p:spPr>
          <a:xfrm>
            <a:off x="1169276" y="2571092"/>
            <a:ext cx="6071109" cy="3600000"/>
          </a:xfrm>
        </p:spPr>
        <p:txBody>
          <a:bodyPr/>
          <a:lstStyle/>
          <a:p>
            <a:pPr marL="0" indent="0">
              <a:buNone/>
            </a:pPr>
            <a:r>
              <a:rPr lang="en-GB" sz="2000" dirty="0"/>
              <a:t>Secondary processing uses products like flour and converts them into more complex foods like bread, biscuits and cakes.   </a:t>
            </a:r>
          </a:p>
          <a:p>
            <a:pPr marL="0" indent="0">
              <a:buNone/>
            </a:pPr>
            <a:r>
              <a:rPr lang="en-GB" sz="2000" dirty="0"/>
              <a:t> </a:t>
            </a:r>
          </a:p>
          <a:p>
            <a:pPr marL="0" indent="0">
              <a:buNone/>
            </a:pPr>
            <a:r>
              <a:rPr lang="en-GB" sz="2000" dirty="0"/>
              <a:t>For bread, this would include: </a:t>
            </a:r>
            <a:endParaRPr lang="en-GB" sz="2000" dirty="0" smtClean="0"/>
          </a:p>
          <a:p>
            <a:pPr marL="0" indent="0">
              <a:buNone/>
            </a:pPr>
            <a:r>
              <a:rPr lang="en-GB" sz="2000" dirty="0" smtClean="0"/>
              <a:t>• </a:t>
            </a:r>
            <a:r>
              <a:rPr lang="en-GB" sz="2000" dirty="0"/>
              <a:t>Weighing and measuring </a:t>
            </a:r>
            <a:endParaRPr lang="en-GB" sz="2000" dirty="0" smtClean="0"/>
          </a:p>
          <a:p>
            <a:pPr marL="0" indent="0">
              <a:buNone/>
            </a:pPr>
            <a:r>
              <a:rPr lang="en-GB" sz="2000" dirty="0" smtClean="0"/>
              <a:t>• </a:t>
            </a:r>
            <a:r>
              <a:rPr lang="en-GB" sz="2000" dirty="0"/>
              <a:t>Mixing </a:t>
            </a:r>
            <a:endParaRPr lang="en-GB" sz="2000" dirty="0" smtClean="0"/>
          </a:p>
          <a:p>
            <a:pPr marL="0" indent="0">
              <a:buNone/>
            </a:pPr>
            <a:r>
              <a:rPr lang="en-GB" sz="2000" dirty="0" smtClean="0"/>
              <a:t>• </a:t>
            </a:r>
            <a:r>
              <a:rPr lang="en-GB" sz="2000" dirty="0"/>
              <a:t>Proving </a:t>
            </a:r>
            <a:endParaRPr lang="en-GB" sz="2000" dirty="0" smtClean="0"/>
          </a:p>
          <a:p>
            <a:pPr marL="0" indent="0">
              <a:buNone/>
            </a:pPr>
            <a:r>
              <a:rPr lang="en-GB" sz="2000" dirty="0" smtClean="0"/>
              <a:t>• </a:t>
            </a:r>
            <a:r>
              <a:rPr lang="en-GB" sz="2000" dirty="0"/>
              <a:t>Shaping </a:t>
            </a:r>
            <a:endParaRPr lang="en-GB" sz="2000" dirty="0" smtClean="0"/>
          </a:p>
          <a:p>
            <a:pPr marL="0" indent="0">
              <a:buNone/>
            </a:pPr>
            <a:r>
              <a:rPr lang="en-GB" sz="2000" dirty="0" smtClean="0"/>
              <a:t>• </a:t>
            </a:r>
            <a:r>
              <a:rPr lang="en-GB" sz="2000" dirty="0"/>
              <a:t>Baking</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0731" y="2571092"/>
            <a:ext cx="4744905" cy="3177392"/>
          </a:xfrm>
          <a:prstGeom prst="rect">
            <a:avLst/>
          </a:prstGeom>
        </p:spPr>
      </p:pic>
    </p:spTree>
    <p:extLst>
      <p:ext uri="{BB962C8B-B14F-4D97-AF65-F5344CB8AC3E}">
        <p14:creationId xmlns:p14="http://schemas.microsoft.com/office/powerpoint/2010/main" val="277646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Wheat farming in the UK </a:t>
            </a:r>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Wheat farming </a:t>
            </a:r>
          </a:p>
        </p:txBody>
      </p:sp>
      <p:sp>
        <p:nvSpPr>
          <p:cNvPr id="3" name="Subtitle 2"/>
          <p:cNvSpPr>
            <a:spLocks noGrp="1"/>
          </p:cNvSpPr>
          <p:nvPr>
            <p:ph type="subTitle" idx="1"/>
          </p:nvPr>
        </p:nvSpPr>
        <p:spPr>
          <a:xfrm>
            <a:off x="1169276" y="2571092"/>
            <a:ext cx="6561560" cy="3600000"/>
          </a:xfrm>
        </p:spPr>
        <p:txBody>
          <a:bodyPr/>
          <a:lstStyle/>
          <a:p>
            <a:pPr marL="0" indent="0">
              <a:buNone/>
            </a:pPr>
            <a:r>
              <a:rPr lang="en-GB" sz="2000" dirty="0"/>
              <a:t>UK farmers supply most of the requirements of UK millers.  </a:t>
            </a:r>
          </a:p>
          <a:p>
            <a:pPr marL="0" indent="0">
              <a:buNone/>
            </a:pPr>
            <a:endParaRPr lang="en-GB" sz="2000" dirty="0"/>
          </a:p>
          <a:p>
            <a:pPr marL="0" indent="0">
              <a:buNone/>
            </a:pPr>
            <a:r>
              <a:rPr lang="en-GB" sz="2000" dirty="0"/>
              <a:t>Flour millers depend on farmers to grow enough grain of the right type for milling different kinds of flour.  </a:t>
            </a:r>
          </a:p>
          <a:p>
            <a:pPr marL="0" indent="0">
              <a:buNone/>
            </a:pPr>
            <a:endParaRPr lang="en-GB" sz="2000" dirty="0"/>
          </a:p>
          <a:p>
            <a:pPr marL="0" indent="0">
              <a:buNone/>
            </a:pPr>
            <a:r>
              <a:rPr lang="en-GB" sz="2000" dirty="0"/>
              <a:t>Most flour produced in the UK is milled from wheat, although small quantities of rye and oats are also milled to make flour.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8525" y="2571092"/>
            <a:ext cx="3885811" cy="2921058"/>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Wheat f</a:t>
            </a:r>
            <a:r>
              <a:rPr lang="en-US" dirty="0" smtClean="0"/>
              <a:t>arming</a:t>
            </a:r>
            <a:endParaRPr lang="en-US" dirty="0"/>
          </a:p>
        </p:txBody>
      </p:sp>
      <p:sp>
        <p:nvSpPr>
          <p:cNvPr id="3" name="Subtitle 2"/>
          <p:cNvSpPr>
            <a:spLocks noGrp="1"/>
          </p:cNvSpPr>
          <p:nvPr>
            <p:ph type="subTitle" idx="1"/>
          </p:nvPr>
        </p:nvSpPr>
        <p:spPr>
          <a:xfrm>
            <a:off x="1169276" y="2571092"/>
            <a:ext cx="7010448" cy="3600000"/>
          </a:xfrm>
        </p:spPr>
        <p:txBody>
          <a:bodyPr/>
          <a:lstStyle/>
          <a:p>
            <a:pPr marL="0" indent="0">
              <a:buNone/>
            </a:pPr>
            <a:r>
              <a:rPr lang="en-GB" sz="2000" dirty="0"/>
              <a:t>Over the last forty years, there have been big improvements in the quality of wheat produced in the UK, meaning that millers now source more than 80% of their supplies from British farmers, compared with less than half that in the late 1970s. </a:t>
            </a:r>
            <a:endParaRPr lang="en-GB" sz="2000" dirty="0" smtClean="0"/>
          </a:p>
          <a:p>
            <a:pPr marL="0" indent="0">
              <a:buNone/>
            </a:pPr>
            <a:endParaRPr lang="en-GB" sz="2000" dirty="0"/>
          </a:p>
          <a:p>
            <a:pPr marL="0" indent="0">
              <a:buNone/>
            </a:pPr>
            <a:r>
              <a:rPr lang="en-GB" sz="2000" dirty="0"/>
              <a:t>UK growers now produce 14-15 million tonnes of wheat each year, supplying approximately 5 million tonnes to the British milling industry, and also exporting to millers overseas.  </a:t>
            </a:r>
          </a:p>
          <a:p>
            <a:pPr marL="0" indent="0">
              <a:buNone/>
            </a:pPr>
            <a:endParaRPr lang="en-GB" sz="2000" dirty="0" smtClean="0"/>
          </a:p>
          <a:p>
            <a:pPr marL="0" indent="0">
              <a:buNone/>
            </a:pPr>
            <a:r>
              <a:rPr lang="en-GB" sz="2000" dirty="0" smtClean="0"/>
              <a:t>Total </a:t>
            </a:r>
            <a:r>
              <a:rPr lang="en-GB" sz="2000" dirty="0"/>
              <a:t>wheat production in Britain was less than 5 million tonnes in the early 1970s. </a:t>
            </a:r>
            <a:endParaRPr lang="en-US" sz="2000" dirty="0"/>
          </a:p>
        </p:txBody>
      </p:sp>
      <p:pic>
        <p:nvPicPr>
          <p:cNvPr id="6" name="Picture 5"/>
          <p:cNvPicPr>
            <a:picLocks noChangeAspect="1"/>
          </p:cNvPicPr>
          <p:nvPr/>
        </p:nvPicPr>
        <p:blipFill>
          <a:blip r:embed="rId2"/>
          <a:stretch>
            <a:fillRect/>
          </a:stretch>
        </p:blipFill>
        <p:spPr>
          <a:xfrm>
            <a:off x="8415626" y="2571092"/>
            <a:ext cx="3567597" cy="2256940"/>
          </a:xfrm>
          <a:prstGeom prst="rect">
            <a:avLst/>
          </a:prstGeom>
        </p:spPr>
      </p:pic>
    </p:spTree>
    <p:extLst>
      <p:ext uri="{BB962C8B-B14F-4D97-AF65-F5344CB8AC3E}">
        <p14:creationId xmlns:p14="http://schemas.microsoft.com/office/powerpoint/2010/main" val="333092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Varieties of wheat  </a:t>
            </a:r>
          </a:p>
        </p:txBody>
      </p:sp>
      <p:sp>
        <p:nvSpPr>
          <p:cNvPr id="3" name="Subtitle 2"/>
          <p:cNvSpPr>
            <a:spLocks noGrp="1"/>
          </p:cNvSpPr>
          <p:nvPr>
            <p:ph type="subTitle" idx="1"/>
          </p:nvPr>
        </p:nvSpPr>
        <p:spPr>
          <a:xfrm>
            <a:off x="1169276" y="2077316"/>
            <a:ext cx="6694563" cy="3600000"/>
          </a:xfrm>
        </p:spPr>
        <p:txBody>
          <a:bodyPr/>
          <a:lstStyle/>
          <a:p>
            <a:pPr marL="0" indent="0">
              <a:buNone/>
            </a:pPr>
            <a:r>
              <a:rPr lang="en-GB" sz="2000" dirty="0"/>
              <a:t>Different varieties of wheat are suited to different types of flour, meaning that farmers have to be careful about selecting the right wheat to grow, and then keeping varieties separate at harvest time and in store</a:t>
            </a:r>
            <a:r>
              <a:rPr lang="en-GB" sz="2000" dirty="0" smtClean="0"/>
              <a:t>.</a:t>
            </a:r>
          </a:p>
          <a:p>
            <a:pPr marL="0" indent="0">
              <a:buNone/>
            </a:pPr>
            <a:endParaRPr lang="en-GB" sz="2000" dirty="0" smtClean="0"/>
          </a:p>
          <a:p>
            <a:pPr marL="0" indent="0">
              <a:buNone/>
            </a:pPr>
            <a:r>
              <a:rPr lang="en-GB" sz="2000" dirty="0" smtClean="0"/>
              <a:t>Other </a:t>
            </a:r>
            <a:r>
              <a:rPr lang="en-GB" sz="2000" dirty="0"/>
              <a:t>key considerations </a:t>
            </a:r>
            <a:r>
              <a:rPr lang="en-GB" sz="2000" dirty="0" smtClean="0"/>
              <a:t>are:</a:t>
            </a:r>
          </a:p>
          <a:p>
            <a:pPr>
              <a:buFont typeface="Arial" panose="020B0604020202020204" pitchFamily="34" charset="0"/>
              <a:buChar char="•"/>
            </a:pPr>
            <a:r>
              <a:rPr lang="en-GB" sz="2000" dirty="0" smtClean="0"/>
              <a:t>achieving </a:t>
            </a:r>
            <a:r>
              <a:rPr lang="en-GB" sz="2000" dirty="0"/>
              <a:t>the right technical standards (for example in relation to grain protein content); </a:t>
            </a:r>
            <a:endParaRPr lang="en-GB" sz="2000" dirty="0" smtClean="0"/>
          </a:p>
          <a:p>
            <a:pPr>
              <a:buFont typeface="Arial" panose="020B0604020202020204" pitchFamily="34" charset="0"/>
              <a:buChar char="•"/>
            </a:pPr>
            <a:r>
              <a:rPr lang="en-GB" sz="2000" dirty="0" smtClean="0"/>
              <a:t>making </a:t>
            </a:r>
            <a:r>
              <a:rPr lang="en-GB" sz="2000" dirty="0"/>
              <a:t>sure it is kept free of insects, other pests and potentially harmful contaminants; </a:t>
            </a:r>
            <a:endParaRPr lang="en-GB" sz="2000" dirty="0" smtClean="0"/>
          </a:p>
          <a:p>
            <a:pPr>
              <a:buFont typeface="Arial" panose="020B0604020202020204" pitchFamily="34" charset="0"/>
              <a:buChar char="•"/>
            </a:pPr>
            <a:r>
              <a:rPr lang="en-GB" sz="2000" dirty="0" smtClean="0"/>
              <a:t>and </a:t>
            </a:r>
            <a:r>
              <a:rPr lang="en-GB" sz="2000" dirty="0"/>
              <a:t>protecting the environment by ensuring correct usage of fertiliser and pesticides (if necessary). </a:t>
            </a:r>
          </a:p>
          <a:p>
            <a:endParaRPr lang="en-US" sz="2000" dirty="0"/>
          </a:p>
        </p:txBody>
      </p:sp>
      <p:pic>
        <p:nvPicPr>
          <p:cNvPr id="5" name="Picture 4"/>
          <p:cNvPicPr>
            <a:picLocks noChangeAspect="1"/>
          </p:cNvPicPr>
          <p:nvPr/>
        </p:nvPicPr>
        <p:blipFill>
          <a:blip r:embed="rId2"/>
          <a:stretch>
            <a:fillRect/>
          </a:stretch>
        </p:blipFill>
        <p:spPr>
          <a:xfrm>
            <a:off x="8503423" y="2074624"/>
            <a:ext cx="3337457" cy="3768392"/>
          </a:xfrm>
          <a:prstGeom prst="rect">
            <a:avLst/>
          </a:prstGeom>
        </p:spPr>
      </p:pic>
    </p:spTree>
    <p:extLst>
      <p:ext uri="{BB962C8B-B14F-4D97-AF65-F5344CB8AC3E}">
        <p14:creationId xmlns:p14="http://schemas.microsoft.com/office/powerpoint/2010/main" val="294545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wheat </a:t>
            </a:r>
          </a:p>
        </p:txBody>
      </p:sp>
      <p:sp>
        <p:nvSpPr>
          <p:cNvPr id="3" name="Subtitle 2"/>
          <p:cNvSpPr>
            <a:spLocks noGrp="1"/>
          </p:cNvSpPr>
          <p:nvPr>
            <p:ph type="subTitle" idx="1"/>
          </p:nvPr>
        </p:nvSpPr>
        <p:spPr>
          <a:xfrm>
            <a:off x="1169276" y="2571092"/>
            <a:ext cx="6910695" cy="3600000"/>
          </a:xfrm>
        </p:spPr>
        <p:txBody>
          <a:bodyPr/>
          <a:lstStyle/>
          <a:p>
            <a:pPr marL="0" indent="0">
              <a:buNone/>
            </a:pPr>
            <a:r>
              <a:rPr lang="en-GB" sz="2000" dirty="0"/>
              <a:t>Most wheat grown in the UK is winter wheat. This is planted in the autumn, generally between September and November. Winter wheat accounts for more than 95% of the UK grain used by millers.  </a:t>
            </a:r>
          </a:p>
          <a:p>
            <a:pPr marL="0" indent="0">
              <a:buNone/>
            </a:pPr>
            <a:r>
              <a:rPr lang="en-GB" sz="2000" dirty="0" smtClean="0"/>
              <a:t>Grain </a:t>
            </a:r>
            <a:r>
              <a:rPr lang="en-GB" sz="2000" dirty="0"/>
              <a:t>planted in January-March is generally spring wheat. This tends to yield less, but can suit some farms well. Wheat imported from North America, which accounts for 600-700 thousand tonnes each year, is spring wheat used to make </a:t>
            </a:r>
            <a:r>
              <a:rPr lang="en-GB" sz="2000" dirty="0" err="1"/>
              <a:t>breadmaking</a:t>
            </a:r>
            <a:r>
              <a:rPr lang="en-GB" sz="2000" dirty="0"/>
              <a:t> flour.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72" y="2571093"/>
            <a:ext cx="3887078" cy="2915308"/>
          </a:xfrm>
          <a:prstGeom prst="rect">
            <a:avLst/>
          </a:prstGeom>
        </p:spPr>
      </p:pic>
    </p:spTree>
    <p:extLst>
      <p:ext uri="{BB962C8B-B14F-4D97-AF65-F5344CB8AC3E}">
        <p14:creationId xmlns:p14="http://schemas.microsoft.com/office/powerpoint/2010/main" val="2509037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is wheat imported? </a:t>
            </a:r>
          </a:p>
        </p:txBody>
      </p:sp>
      <p:sp>
        <p:nvSpPr>
          <p:cNvPr id="3" name="Subtitle 2"/>
          <p:cNvSpPr>
            <a:spLocks noGrp="1"/>
          </p:cNvSpPr>
          <p:nvPr>
            <p:ph type="subTitle" idx="1"/>
          </p:nvPr>
        </p:nvSpPr>
        <p:spPr>
          <a:xfrm>
            <a:off x="1169276" y="2571092"/>
            <a:ext cx="8481800" cy="3600000"/>
          </a:xfrm>
        </p:spPr>
        <p:txBody>
          <a:bodyPr/>
          <a:lstStyle/>
          <a:p>
            <a:pPr marL="0" indent="0">
              <a:buNone/>
            </a:pPr>
            <a:r>
              <a:rPr lang="en-GB" sz="2000" dirty="0"/>
              <a:t>Traditionally, millers used wheat from North America, especially Canada, because it is ideal for making the high risen bread enjoyed in the UK.  </a:t>
            </a:r>
          </a:p>
          <a:p>
            <a:pPr marL="0" indent="0">
              <a:buNone/>
            </a:pPr>
            <a:r>
              <a:rPr lang="en-GB" sz="2000" dirty="0"/>
              <a:t>Wheat of this type still accounts for a proportion of the </a:t>
            </a:r>
            <a:r>
              <a:rPr lang="en-GB" sz="2000" dirty="0" err="1"/>
              <a:t>breadmaking</a:t>
            </a:r>
            <a:r>
              <a:rPr lang="en-GB" sz="2000" dirty="0"/>
              <a:t> grist (a grist is the blend of wheat used to make flour). </a:t>
            </a:r>
            <a:endParaRPr lang="en-GB" sz="2000" dirty="0" smtClean="0"/>
          </a:p>
          <a:p>
            <a:pPr marL="0" indent="0">
              <a:buNone/>
            </a:pPr>
            <a:r>
              <a:rPr lang="en-GB" sz="2000" dirty="0" smtClean="0"/>
              <a:t>However</a:t>
            </a:r>
            <a:r>
              <a:rPr lang="en-GB" sz="2000" dirty="0"/>
              <a:t>, working together, plant breeders, farmers, millers and bakers have found ways to improve the standard of UK grain and adjust the baking process so that a greater proportion of home-grown wheat can be used.  </a:t>
            </a:r>
          </a:p>
          <a:p>
            <a:pPr marL="0" indent="0">
              <a:buNone/>
            </a:pPr>
            <a:r>
              <a:rPr lang="en-GB" sz="2000" dirty="0"/>
              <a:t>This has had benefits for UK farmers, in that they have a bigger market for their produce, and consumers since imported wheat is more expensive than home-grown. There are advantages for everyone in the chain associated with local supply rather than using imported material: for example transport costs are lower and traceability is easier. </a:t>
            </a:r>
            <a:endParaRPr lang="en-US" sz="2000" dirty="0"/>
          </a:p>
        </p:txBody>
      </p:sp>
    </p:spTree>
    <p:extLst>
      <p:ext uri="{BB962C8B-B14F-4D97-AF65-F5344CB8AC3E}">
        <p14:creationId xmlns:p14="http://schemas.microsoft.com/office/powerpoint/2010/main" val="68148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Wheat production </a:t>
            </a:r>
          </a:p>
        </p:txBody>
      </p:sp>
      <p:sp>
        <p:nvSpPr>
          <p:cNvPr id="3" name="Subtitle 2"/>
          <p:cNvSpPr>
            <a:spLocks noGrp="1"/>
          </p:cNvSpPr>
          <p:nvPr>
            <p:ph type="subTitle" idx="1"/>
          </p:nvPr>
        </p:nvSpPr>
        <p:spPr>
          <a:xfrm>
            <a:off x="1169276" y="2571092"/>
            <a:ext cx="6810942" cy="3600000"/>
          </a:xfrm>
        </p:spPr>
        <p:txBody>
          <a:bodyPr/>
          <a:lstStyle/>
          <a:p>
            <a:pPr marL="0" indent="0">
              <a:buNone/>
            </a:pPr>
            <a:r>
              <a:rPr lang="en-GB" sz="2000" dirty="0"/>
              <a:t>The ‘grain chain’, describes the series of steps involved in producing flour. It can also be extended to include dishes made from flour, such as bread. </a:t>
            </a:r>
          </a:p>
          <a:p>
            <a:endParaRPr lang="en-GB" sz="2000" dirty="0"/>
          </a:p>
          <a:p>
            <a:pPr marL="0" indent="0">
              <a:buNone/>
            </a:pPr>
            <a:r>
              <a:rPr lang="en-GB" sz="2000" dirty="0"/>
              <a:t>There are 3 stages of processing: </a:t>
            </a:r>
            <a:endParaRPr lang="en-GB" sz="2000" dirty="0" smtClean="0"/>
          </a:p>
          <a:p>
            <a:pPr marL="0" indent="0">
              <a:buNone/>
            </a:pPr>
            <a:r>
              <a:rPr lang="en-GB" sz="2000" dirty="0" smtClean="0"/>
              <a:t>• </a:t>
            </a:r>
            <a:r>
              <a:rPr lang="en-GB" sz="2000" dirty="0"/>
              <a:t>Growing, harvesting </a:t>
            </a:r>
            <a:endParaRPr lang="en-GB" sz="2000" dirty="0" smtClean="0"/>
          </a:p>
          <a:p>
            <a:pPr marL="0" indent="0">
              <a:buNone/>
            </a:pPr>
            <a:r>
              <a:rPr lang="en-GB" sz="2000" dirty="0" smtClean="0"/>
              <a:t>• </a:t>
            </a:r>
            <a:r>
              <a:rPr lang="en-GB" sz="2000" dirty="0"/>
              <a:t>Primary processing: cleaning, milling. </a:t>
            </a:r>
            <a:endParaRPr lang="en-GB" sz="2000" dirty="0" smtClean="0"/>
          </a:p>
          <a:p>
            <a:pPr marL="0" indent="0">
              <a:buNone/>
            </a:pPr>
            <a:r>
              <a:rPr lang="en-GB" sz="2000" dirty="0" smtClean="0"/>
              <a:t>• </a:t>
            </a:r>
            <a:r>
              <a:rPr lang="en-GB" sz="2000" dirty="0"/>
              <a:t>Secondary processing: mixing, slicing, proving and baking.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454" y="2571092"/>
            <a:ext cx="3920563" cy="3563008"/>
          </a:xfrm>
          <a:prstGeom prst="rect">
            <a:avLst/>
          </a:prstGeom>
        </p:spPr>
      </p:pic>
    </p:spTree>
    <p:extLst>
      <p:ext uri="{BB962C8B-B14F-4D97-AF65-F5344CB8AC3E}">
        <p14:creationId xmlns:p14="http://schemas.microsoft.com/office/powerpoint/2010/main" val="283622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Wheat production </a:t>
            </a:r>
          </a:p>
        </p:txBody>
      </p:sp>
      <p:sp>
        <p:nvSpPr>
          <p:cNvPr id="3" name="Subtitle 2"/>
          <p:cNvSpPr>
            <a:spLocks noGrp="1"/>
          </p:cNvSpPr>
          <p:nvPr>
            <p:ph type="subTitle" idx="1"/>
          </p:nvPr>
        </p:nvSpPr>
        <p:spPr>
          <a:xfrm>
            <a:off x="1169276" y="2571092"/>
            <a:ext cx="5979669" cy="3600000"/>
          </a:xfrm>
        </p:spPr>
        <p:txBody>
          <a:bodyPr/>
          <a:lstStyle/>
          <a:p>
            <a:pPr marL="0" indent="0">
              <a:buNone/>
            </a:pPr>
            <a:r>
              <a:rPr lang="en-GB" sz="2000" dirty="0"/>
              <a:t>Wheat is sown on two fifths of Britain’s arable land, resulting in a total harvest of 15-17 million tonnes per year.  </a:t>
            </a:r>
          </a:p>
          <a:p>
            <a:pPr marL="0" indent="0">
              <a:buNone/>
            </a:pPr>
            <a:r>
              <a:rPr lang="en-GB" sz="2000" dirty="0" smtClean="0"/>
              <a:t>In </a:t>
            </a:r>
            <a:r>
              <a:rPr lang="en-GB" sz="2000" dirty="0"/>
              <a:t>the UK, wheat is sown in September, October and November and harvested the following August or September. The harvesting process removes the grains from the plant. </a:t>
            </a:r>
          </a:p>
          <a:p>
            <a:pPr marL="0" indent="0">
              <a:buNone/>
            </a:pPr>
            <a:r>
              <a:rPr lang="en-GB" sz="2000" dirty="0" smtClean="0"/>
              <a:t>The </a:t>
            </a:r>
            <a:r>
              <a:rPr lang="en-GB" sz="2000" dirty="0"/>
              <a:t>grain is stored, and when needed transported to the mill.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875" y="2571092"/>
            <a:ext cx="4499700" cy="2990123"/>
          </a:xfrm>
          <a:prstGeom prst="rect">
            <a:avLst/>
          </a:prstGeom>
        </p:spPr>
      </p:pic>
    </p:spTree>
    <p:extLst>
      <p:ext uri="{BB962C8B-B14F-4D97-AF65-F5344CB8AC3E}">
        <p14:creationId xmlns:p14="http://schemas.microsoft.com/office/powerpoint/2010/main" val="203050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Primary processing </a:t>
            </a:r>
          </a:p>
        </p:txBody>
      </p:sp>
      <p:sp>
        <p:nvSpPr>
          <p:cNvPr id="3" name="Subtitle 2"/>
          <p:cNvSpPr>
            <a:spLocks noGrp="1"/>
          </p:cNvSpPr>
          <p:nvPr>
            <p:ph type="subTitle" idx="1"/>
          </p:nvPr>
        </p:nvSpPr>
        <p:spPr>
          <a:xfrm>
            <a:off x="1169276" y="2571092"/>
            <a:ext cx="7367895" cy="3600000"/>
          </a:xfrm>
        </p:spPr>
        <p:txBody>
          <a:bodyPr/>
          <a:lstStyle/>
          <a:p>
            <a:r>
              <a:rPr lang="en-GB" sz="2000" dirty="0"/>
              <a:t>At the mill the wheat is cleaned and conditioned.  </a:t>
            </a:r>
          </a:p>
          <a:p>
            <a:endParaRPr lang="en-GB" sz="2000" dirty="0"/>
          </a:p>
          <a:p>
            <a:r>
              <a:rPr lang="en-GB" sz="2000" dirty="0"/>
              <a:t>Powerful magnets, metal detectors and other machines extract metal objects, stones and other grains and small seeds from the wheat grain. Throughout the cleaning process, air currents lift off dust and chaff. </a:t>
            </a:r>
          </a:p>
          <a:p>
            <a:pPr marL="0" indent="0">
              <a:buNone/>
            </a:pPr>
            <a:r>
              <a:rPr lang="en-GB" sz="2000" dirty="0"/>
              <a:t> </a:t>
            </a:r>
          </a:p>
          <a:p>
            <a:r>
              <a:rPr lang="en-GB" sz="2000" dirty="0"/>
              <a:t>Conditioning with water softens the outer pericarp (bran) layer of the wheat and makes it easier to remove the floury endosperm during milling.</a:t>
            </a:r>
            <a:endParaRPr lang="en-US" sz="2000" dirty="0"/>
          </a:p>
        </p:txBody>
      </p:sp>
      <p:pic>
        <p:nvPicPr>
          <p:cNvPr id="4" name="Picture 3"/>
          <p:cNvPicPr>
            <a:picLocks noChangeAspect="1"/>
          </p:cNvPicPr>
          <p:nvPr/>
        </p:nvPicPr>
        <p:blipFill>
          <a:blip r:embed="rId2"/>
          <a:stretch>
            <a:fillRect/>
          </a:stretch>
        </p:blipFill>
        <p:spPr>
          <a:xfrm>
            <a:off x="8927869" y="2423265"/>
            <a:ext cx="2919326" cy="3909447"/>
          </a:xfrm>
          <a:prstGeom prst="rect">
            <a:avLst/>
          </a:prstGeom>
        </p:spPr>
      </p:pic>
    </p:spTree>
    <p:extLst>
      <p:ext uri="{BB962C8B-B14F-4D97-AF65-F5344CB8AC3E}">
        <p14:creationId xmlns:p14="http://schemas.microsoft.com/office/powerpoint/2010/main" val="246911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944</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14</vt:i4>
      </vt:variant>
    </vt:vector>
  </HeadingPairs>
  <TitlesOfParts>
    <vt:vector size="20" baseType="lpstr">
      <vt:lpstr>Arial</vt:lpstr>
      <vt:lpstr>Calibri</vt:lpstr>
      <vt:lpstr>Office Theme</vt:lpstr>
      <vt:lpstr>Custom Design</vt:lpstr>
      <vt:lpstr>1_Custom Design</vt:lpstr>
      <vt:lpstr>3_Custom Design</vt:lpstr>
      <vt:lpstr>Wheat farming in the UK </vt:lpstr>
      <vt:lpstr>Wheat farming </vt:lpstr>
      <vt:lpstr>Wheat farming</vt:lpstr>
      <vt:lpstr>Varieties of wheat  </vt:lpstr>
      <vt:lpstr>Types of wheat </vt:lpstr>
      <vt:lpstr>Why is wheat imported? </vt:lpstr>
      <vt:lpstr>Wheat production </vt:lpstr>
      <vt:lpstr>Wheat production </vt:lpstr>
      <vt:lpstr>Primary processing </vt:lpstr>
      <vt:lpstr>Primary processing </vt:lpstr>
      <vt:lpstr>Primary processing </vt:lpstr>
      <vt:lpstr>Primary processing </vt:lpstr>
      <vt:lpstr>Secondary processing </vt:lpstr>
      <vt:lpstr>Wheat farming in the 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27</cp:revision>
  <dcterms:created xsi:type="dcterms:W3CDTF">2018-10-10T09:22:08Z</dcterms:created>
  <dcterms:modified xsi:type="dcterms:W3CDTF">2019-09-10T11:29:25Z</dcterms:modified>
</cp:coreProperties>
</file>