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22"/>
  </p:notesMasterIdLst>
  <p:handoutMasterIdLst>
    <p:handoutMasterId r:id="rId23"/>
  </p:handoutMasterIdLst>
  <p:sldIdLst>
    <p:sldId id="416" r:id="rId5"/>
    <p:sldId id="401" r:id="rId6"/>
    <p:sldId id="402" r:id="rId7"/>
    <p:sldId id="414" r:id="rId8"/>
    <p:sldId id="415" r:id="rId9"/>
    <p:sldId id="408" r:id="rId10"/>
    <p:sldId id="409" r:id="rId11"/>
    <p:sldId id="412" r:id="rId12"/>
    <p:sldId id="411" r:id="rId13"/>
    <p:sldId id="413" r:id="rId14"/>
    <p:sldId id="368" r:id="rId15"/>
    <p:sldId id="417" r:id="rId16"/>
    <p:sldId id="358" r:id="rId17"/>
    <p:sldId id="380" r:id="rId18"/>
    <p:sldId id="376" r:id="rId19"/>
    <p:sldId id="407" r:id="rId20"/>
    <p:sldId id="261" r:id="rId21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Theobald" initials="CT" lastIdx="1" clrIdx="0">
    <p:extLst>
      <p:ext uri="{19B8F6BF-5375-455C-9EA6-DF929625EA0E}">
        <p15:presenceInfo xmlns:p15="http://schemas.microsoft.com/office/powerpoint/2012/main" userId="S-1-5-21-1974762338-2042246095-630515929-1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D86"/>
    <a:srgbClr val="FF99CC"/>
    <a:srgbClr val="CCFFFF"/>
    <a:srgbClr val="009999"/>
    <a:srgbClr val="F2E2E9"/>
    <a:srgbClr val="EEAAE4"/>
    <a:srgbClr val="FF6699"/>
    <a:srgbClr val="C283E9"/>
    <a:srgbClr val="F9D4B6"/>
    <a:srgbClr val="EDA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73656" autoAdjust="0"/>
  </p:normalViewPr>
  <p:slideViewPr>
    <p:cSldViewPr snapToGrid="0" snapToObjects="1">
      <p:cViewPr varScale="1">
        <p:scale>
          <a:sx n="81" d="100"/>
          <a:sy n="81" d="100"/>
        </p:scale>
        <p:origin x="18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20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E2494-9506-4F89-ACA7-B4BA887456C8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AA169-9998-479F-B6E4-262D68240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0186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BB414-0080-4612-A931-82BD4729FDA9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F957-BDFF-47E8-9214-FEEF451BF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058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68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8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79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12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20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53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47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582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78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33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2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48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03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1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2020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2020</a:t>
            </a:r>
          </a:p>
          <a:p>
            <a:pPr algn="r"/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2020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7-11-years/cooking/videos/" TargetMode="External"/><Relationship Id="rId13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hyperlink" Target="https://www.foodafactoflife.org.uk/5-7-years/cooking/videos/" TargetMode="Externa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oodafactoflife.org.uk/recipes/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professional-development/teaching-and-learning/planning-and-teaching/good-food-hygiene-and-safety-practices/good-food-hygiene-and-safety-practices-primary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media/2653/tasting-presentation-ppt-57c1.pptx" TargetMode="External"/><Relationship Id="rId13" Type="http://schemas.openxmlformats.org/officeDocument/2006/relationships/image" Target="../media/image83.png"/><Relationship Id="rId3" Type="http://schemas.openxmlformats.org/officeDocument/2006/relationships/hyperlink" Target="http://www.foodafactoflife.org.uk/" TargetMode="External"/><Relationship Id="rId7" Type="http://schemas.openxmlformats.org/officeDocument/2006/relationships/hyperlink" Target="https://www.foodafactoflife.org.uk/media/1221/cheese-tasting-ws-711lwseg.docx" TargetMode="Externa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oodafactoflife.org.uk/media/2652/tasting-ingredients-ws-57c1.docx" TargetMode="External"/><Relationship Id="rId11" Type="http://schemas.openxmlformats.org/officeDocument/2006/relationships/image" Target="../media/image81.png"/><Relationship Id="rId5" Type="http://schemas.openxmlformats.org/officeDocument/2006/relationships/hyperlink" Target="https://www.foodafactoflife.org.uk/media/2443/sensory-vocabulary-cards-c-511.docx" TargetMode="External"/><Relationship Id="rId10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hyperlink" Target="https://www.foodafactoflife.org.uk/14-16-years/food-science/sensory-science/#senses" TargetMode="External"/><Relationship Id="rId1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rowyourownpotatoes.org.uk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hyperlink" Target="https://www.foodafactoflife.org.uk/5-7-years/activity-packs/learn-with-stories/the-farm-visit/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www.foodafactoflife.org.uk/7-11-years/activity-packs/learn-with-stories/the-bread-stories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www.foodafactoflife.org.uk/7-11-years/activity-packs/learn-with-stories/the-bread-stories/" TargetMode="Externa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foodafactoflife.org.uk/5-7-years/activity-packs/learn-with-stories/the-farm-visit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foodafactoflife.org.uk/7-11-years/where-food-comes-from/videos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hyperlink" Target="https://www.foodafactoflife.org.uk/5-7-years/food-commodities/cereals/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hyperlink" Target="https://www.foodafactoflife.org.uk/7-11-years/food-commodities/cereals/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hyperlink" Target="https://www.foodafactoflife.org.uk/5-7-years/food-commodities/dairy/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hyperlink" Target="https://www.foodafactoflife.org.uk/7-11-years/food-commodities/dairy/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hyperlink" Target="https://www.foodafactoflife.org.uk/7-11-years/activity-packs/fibre-februar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Bread shapes</a:t>
            </a:r>
            <a:endParaRPr lang="en-GB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42" y="1382421"/>
            <a:ext cx="2381373" cy="179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72" y="3087546"/>
            <a:ext cx="3152096" cy="1971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3" y="2533274"/>
            <a:ext cx="2507712" cy="2081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58" y="3861317"/>
            <a:ext cx="2619581" cy="2133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428" y="4845763"/>
            <a:ext cx="1531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Hedgehog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7031" y="6157545"/>
            <a:ext cx="1531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Cottage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3906" y="3302852"/>
            <a:ext cx="94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Knot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77234" y="5273300"/>
            <a:ext cx="85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Plait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429" y="1374615"/>
            <a:ext cx="9720000" cy="720000"/>
          </a:xfrm>
        </p:spPr>
        <p:txBody>
          <a:bodyPr/>
          <a:lstStyle/>
          <a:p>
            <a:r>
              <a:rPr lang="en-US" sz="2800" dirty="0" smtClean="0"/>
              <a:t>Recipes – wheat and dairy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2007559"/>
            <a:ext cx="5199196" cy="3600000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0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 txBox="1">
            <a:spLocks/>
          </p:cNvSpPr>
          <p:nvPr/>
        </p:nvSpPr>
        <p:spPr>
          <a:xfrm>
            <a:off x="582938" y="2102421"/>
            <a:ext cx="4944683" cy="4267951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51" y="2003604"/>
            <a:ext cx="1608788" cy="1998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42" y="1943033"/>
            <a:ext cx="1648376" cy="1995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905" r="3599"/>
          <a:stretch/>
        </p:blipFill>
        <p:spPr>
          <a:xfrm>
            <a:off x="5455449" y="1990851"/>
            <a:ext cx="1523949" cy="2011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8217" y="6463998"/>
            <a:ext cx="706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Recipes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(Use the search function).  For video recipes: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5-7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7-11</a:t>
            </a:r>
            <a:endParaRPr lang="en-GB" sz="1200" b="1" i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895" y="4284322"/>
            <a:ext cx="1630913" cy="1916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3069" r="4213"/>
          <a:stretch/>
        </p:blipFill>
        <p:spPr>
          <a:xfrm>
            <a:off x="4329293" y="4265701"/>
            <a:ext cx="1528025" cy="1916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r="1855"/>
          <a:stretch/>
        </p:blipFill>
        <p:spPr>
          <a:xfrm>
            <a:off x="6070164" y="4284322"/>
            <a:ext cx="1607885" cy="1916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4104" y="4236396"/>
            <a:ext cx="1666748" cy="1963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/>
          <a:srcRect l="3444" r="2334"/>
          <a:stretch/>
        </p:blipFill>
        <p:spPr>
          <a:xfrm>
            <a:off x="3654103" y="1961655"/>
            <a:ext cx="1613593" cy="19951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00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Cooking </a:t>
            </a:r>
            <a:r>
              <a:rPr lang="en-US" sz="2800" dirty="0"/>
              <a:t>resources</a:t>
            </a:r>
            <a:endParaRPr lang="en-GB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2" y="1999012"/>
            <a:ext cx="5216392" cy="3950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95DE1-8AD8-4F81-BB88-DA40470B4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468" y="1167499"/>
            <a:ext cx="2771650" cy="3965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AFDC5-CBC8-474A-B4A7-DD1F1CB43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762" y="1626776"/>
            <a:ext cx="2771650" cy="3958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0A81F4-5BD7-458C-B9FB-4A4992D6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692" y="2102421"/>
            <a:ext cx="2768014" cy="3942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219" y="3244140"/>
            <a:ext cx="4004973" cy="280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35080" y="6202032"/>
            <a:ext cx="1102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Professional development &gt; Teaching and learning &gt; Planning and teaching &gt;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Good food hygiene and safety practices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Tasting resources</a:t>
            </a:r>
            <a:br>
              <a:rPr lang="en-US" sz="2800" dirty="0" smtClean="0"/>
            </a:br>
            <a:endParaRPr lang="en-GB" sz="28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9855" y="6264045"/>
            <a:ext cx="1102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Use the search function at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www.foodafactoflife.org.uk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17" y="1229708"/>
            <a:ext cx="3272772" cy="2291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9" y="2102421"/>
            <a:ext cx="4041446" cy="4267951"/>
          </a:xfrm>
        </p:spPr>
        <p:txBody>
          <a:bodyPr/>
          <a:lstStyle/>
          <a:p>
            <a:r>
              <a:rPr lang="en-US" sz="2000" dirty="0" smtClean="0">
                <a:hlinkClick r:id="rId5"/>
              </a:rPr>
              <a:t>Sensory vocabulary cards </a:t>
            </a:r>
            <a:endParaRPr lang="en-US" sz="2000" dirty="0" smtClean="0"/>
          </a:p>
          <a:p>
            <a:r>
              <a:rPr lang="en-US" sz="2000" dirty="0" smtClean="0">
                <a:hlinkClick r:id="rId6"/>
              </a:rPr>
              <a:t>Tasting ingredients worksheet</a:t>
            </a:r>
            <a:endParaRPr lang="en-US" sz="2000" dirty="0"/>
          </a:p>
          <a:p>
            <a:r>
              <a:rPr lang="en-US" sz="2000" dirty="0" smtClean="0">
                <a:hlinkClick r:id="rId7"/>
              </a:rPr>
              <a:t>Cheese tasting worksheet</a:t>
            </a:r>
            <a:endParaRPr lang="en-US" sz="2000" dirty="0" smtClean="0">
              <a:hlinkClick r:id="rId8"/>
            </a:endParaRPr>
          </a:p>
          <a:p>
            <a:r>
              <a:rPr lang="en-US" sz="2000" dirty="0" smtClean="0">
                <a:hlinkClick r:id="rId8"/>
              </a:rPr>
              <a:t>Tasting presentation</a:t>
            </a:r>
            <a:endParaRPr lang="en-US" sz="2000" dirty="0" smtClean="0"/>
          </a:p>
          <a:p>
            <a:r>
              <a:rPr lang="en-US" sz="2000" dirty="0" smtClean="0">
                <a:hlinkClick r:id="rId9"/>
              </a:rPr>
              <a:t>Sensory science (secondary)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– useful background information, sensory evaluation tests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3941" y="1918547"/>
            <a:ext cx="2509343" cy="3569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4411" y="2590063"/>
            <a:ext cx="2475868" cy="3510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6295" y="1659916"/>
            <a:ext cx="3071093" cy="1727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4242" y="2872090"/>
            <a:ext cx="3269434" cy="1839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8849" y="4236396"/>
            <a:ext cx="3176338" cy="1786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2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Dashboard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1966233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is the dashboard?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Register/log-in</a:t>
            </a:r>
          </a:p>
          <a:p>
            <a:r>
              <a:rPr lang="en-US" dirty="0" err="1"/>
              <a:t>Organise</a:t>
            </a:r>
            <a:r>
              <a:rPr lang="en-US" dirty="0"/>
              <a:t> and store your resources!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"/>
          <a:stretch/>
        </p:blipFill>
        <p:spPr>
          <a:xfrm>
            <a:off x="4932858" y="1132306"/>
            <a:ext cx="4999871" cy="2768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8071286" y="780035"/>
            <a:ext cx="3790422" cy="1032497"/>
          </a:xfrm>
          <a:prstGeom prst="wedgeRoundRectCallout">
            <a:avLst>
              <a:gd name="adj1" fmla="val -63794"/>
              <a:gd name="adj2" fmla="val 30944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Register - provide brief details and indicate areas of interest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81" y="2551468"/>
            <a:ext cx="4776203" cy="2698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8380778" y="2066653"/>
            <a:ext cx="3652337" cy="1032497"/>
          </a:xfrm>
          <a:prstGeom prst="wedgeRoundRectCallout">
            <a:avLst>
              <a:gd name="adj1" fmla="val -83486"/>
              <a:gd name="adj2" fmla="val 181097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a ‘collection’, e.g.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Monday - HWB – P3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217" y="3739113"/>
            <a:ext cx="4255358" cy="2555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/>
          <p:cNvSpPr/>
          <p:nvPr/>
        </p:nvSpPr>
        <p:spPr>
          <a:xfrm>
            <a:off x="9063136" y="4470805"/>
            <a:ext cx="2639410" cy="1707793"/>
          </a:xfrm>
          <a:prstGeom prst="wedgeRoundRectCallout">
            <a:avLst>
              <a:gd name="adj1" fmla="val -69865"/>
              <a:gd name="adj2" fmla="val -77390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resources and use the top, right + button to add resources to your collections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3" y="3579224"/>
            <a:ext cx="5038613" cy="2822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7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121" y="1216572"/>
            <a:ext cx="9720000" cy="720000"/>
          </a:xfrm>
        </p:spPr>
        <p:txBody>
          <a:bodyPr/>
          <a:lstStyle/>
          <a:p>
            <a:r>
              <a:rPr lang="en-US" sz="2800" dirty="0"/>
              <a:t>BNF Healthy Eating </a:t>
            </a:r>
            <a:r>
              <a:rPr lang="en-US" sz="2800" dirty="0" smtClean="0"/>
              <a:t>Week 8-14 June 2020</a:t>
            </a:r>
            <a:endParaRPr lang="en-GB" sz="2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8"/>
          <a:stretch/>
        </p:blipFill>
        <p:spPr>
          <a:xfrm>
            <a:off x="6269655" y="1883421"/>
            <a:ext cx="2471571" cy="3466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607" y="1599307"/>
            <a:ext cx="2354529" cy="3332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377" y="3077892"/>
            <a:ext cx="3215935" cy="2289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1352" y="3041770"/>
            <a:ext cx="2676376" cy="1889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64" y="3573724"/>
            <a:ext cx="2563552" cy="1804741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71" y="1855000"/>
            <a:ext cx="6161188" cy="442493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Register and receive:</a:t>
            </a:r>
            <a:endParaRPr lang="en-US" b="1" dirty="0"/>
          </a:p>
          <a:p>
            <a:r>
              <a:rPr lang="en-US" dirty="0" smtClean="0"/>
              <a:t>email </a:t>
            </a:r>
            <a:r>
              <a:rPr lang="en-US" dirty="0"/>
              <a:t>updates to support planning for the </a:t>
            </a:r>
            <a:r>
              <a:rPr lang="en-US" dirty="0" smtClean="0"/>
              <a:t>Week</a:t>
            </a:r>
            <a:r>
              <a:rPr lang="en-US" dirty="0"/>
              <a:t>;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links to downloadable resources;</a:t>
            </a:r>
          </a:p>
          <a:p>
            <a:r>
              <a:rPr lang="en-US" dirty="0" smtClean="0"/>
              <a:t>a set of printed posters!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 smtClean="0"/>
              <a:t>The challenges for 2020:</a:t>
            </a:r>
          </a:p>
          <a:p>
            <a:r>
              <a:rPr lang="en-GB" dirty="0"/>
              <a:t>Eat more wholegrains</a:t>
            </a:r>
          </a:p>
          <a:p>
            <a:r>
              <a:rPr lang="en-GB" dirty="0"/>
              <a:t>Vary your veg</a:t>
            </a:r>
          </a:p>
          <a:p>
            <a:r>
              <a:rPr lang="en-GB" dirty="0"/>
              <a:t>Drink plenty</a:t>
            </a:r>
          </a:p>
          <a:p>
            <a:r>
              <a:rPr lang="en-GB" dirty="0"/>
              <a:t>Move more</a:t>
            </a:r>
          </a:p>
          <a:p>
            <a:r>
              <a:rPr lang="en-GB" dirty="0"/>
              <a:t>Be mind kind</a:t>
            </a:r>
          </a:p>
          <a:p>
            <a:r>
              <a:rPr lang="en-GB" dirty="0"/>
              <a:t>Get active together</a:t>
            </a:r>
          </a:p>
          <a:p>
            <a:r>
              <a:rPr lang="en-GB" dirty="0"/>
              <a:t>Eat together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4266187" y="5623466"/>
            <a:ext cx="7524250" cy="786854"/>
          </a:xfrm>
          <a:prstGeom prst="wedgeRoundRectCallout">
            <a:avLst>
              <a:gd name="adj1" fmla="val 44956"/>
              <a:gd name="adj2" fmla="val 48120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Register at: www.healthyeatingweek.org.uk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Grow Your Own Potatoes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66233"/>
            <a:ext cx="5570873" cy="3600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 txBox="1">
            <a:spLocks/>
          </p:cNvSpPr>
          <p:nvPr/>
        </p:nvSpPr>
        <p:spPr>
          <a:xfrm>
            <a:off x="643458" y="2085475"/>
            <a:ext cx="6232355" cy="3308094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 smtClean="0"/>
              <a:t>Free potato growing kits for primary schools!</a:t>
            </a:r>
          </a:p>
          <a:p>
            <a:pPr marL="0" indent="0">
              <a:buNone/>
            </a:pP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>I</a:t>
            </a:r>
            <a:r>
              <a:rPr lang="en-GB" sz="2000" dirty="0" smtClean="0"/>
              <a:t>ncludes </a:t>
            </a:r>
            <a:r>
              <a:rPr lang="en-GB" sz="2000" dirty="0"/>
              <a:t>everything needed to grow two crops of potatoes:</a:t>
            </a:r>
          </a:p>
          <a:p>
            <a:r>
              <a:rPr lang="en-GB" sz="2000" dirty="0" smtClean="0"/>
              <a:t>instruction leaflet;</a:t>
            </a:r>
            <a:endParaRPr lang="en-GB" sz="2000" dirty="0"/>
          </a:p>
          <a:p>
            <a:r>
              <a:rPr lang="en-GB" sz="2000" dirty="0" smtClean="0"/>
              <a:t>2 </a:t>
            </a:r>
            <a:r>
              <a:rPr lang="en-GB" sz="2000" dirty="0"/>
              <a:t>x nets of seed potatoes (national and regional</a:t>
            </a:r>
            <a:r>
              <a:rPr lang="en-GB" sz="2000" dirty="0" smtClean="0"/>
              <a:t>);</a:t>
            </a:r>
            <a:endParaRPr lang="en-GB" sz="2000" dirty="0"/>
          </a:p>
          <a:p>
            <a:r>
              <a:rPr lang="en-GB" sz="2000" dirty="0" smtClean="0"/>
              <a:t>2 </a:t>
            </a:r>
            <a:r>
              <a:rPr lang="en-GB" sz="2000" dirty="0"/>
              <a:t>x HADO </a:t>
            </a:r>
            <a:r>
              <a:rPr lang="en-GB" sz="2000" dirty="0" smtClean="0"/>
              <a:t>grow-bags;</a:t>
            </a:r>
            <a:endParaRPr lang="en-GB" sz="2000" dirty="0"/>
          </a:p>
          <a:p>
            <a:r>
              <a:rPr lang="en-GB" sz="2000" dirty="0" err="1" smtClean="0"/>
              <a:t>Chitting</a:t>
            </a:r>
            <a:r>
              <a:rPr lang="en-GB" sz="2000" dirty="0" smtClean="0"/>
              <a:t> </a:t>
            </a:r>
            <a:r>
              <a:rPr lang="en-GB" sz="2000" dirty="0"/>
              <a:t>tray </a:t>
            </a:r>
            <a:r>
              <a:rPr lang="en-GB" sz="2000" dirty="0" smtClean="0"/>
              <a:t>– built </a:t>
            </a:r>
            <a:r>
              <a:rPr lang="en-GB" sz="2000" dirty="0"/>
              <a:t>into the lid of the </a:t>
            </a:r>
            <a:r>
              <a:rPr lang="en-GB" sz="2000" dirty="0" smtClean="0"/>
              <a:t>box.</a:t>
            </a:r>
            <a:endParaRPr lang="en-US" sz="2000" dirty="0" smtClean="0"/>
          </a:p>
          <a:p>
            <a:pPr marL="0" indent="0">
              <a:buFont typeface="Arial" charset="0"/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0" indent="0">
              <a:buFont typeface="Arial" charset="0"/>
              <a:buNone/>
            </a:pPr>
            <a:r>
              <a:rPr lang="en-US" b="1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74" y="1335013"/>
            <a:ext cx="3227682" cy="2474556"/>
          </a:xfrm>
          <a:prstGeom prst="rect">
            <a:avLst/>
          </a:prstGeom>
        </p:spPr>
      </p:pic>
      <p:sp>
        <p:nvSpPr>
          <p:cNvPr id="10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 txBox="1">
            <a:spLocks/>
          </p:cNvSpPr>
          <p:nvPr/>
        </p:nvSpPr>
        <p:spPr>
          <a:xfrm>
            <a:off x="626067" y="5593479"/>
            <a:ext cx="11172105" cy="1113132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Each school can register for 4 kits for 4 classes (different teacher email address required for each).</a:t>
            </a:r>
            <a:endParaRPr lang="en-US" sz="2000" dirty="0"/>
          </a:p>
          <a:p>
            <a:pPr marL="0" indent="0">
              <a:buFont typeface="Arial" charset="0"/>
              <a:buNone/>
            </a:pPr>
            <a:r>
              <a:rPr lang="en-US" b="1" dirty="0" smtClean="0">
                <a:hlinkClick r:id="rId4"/>
              </a:rPr>
              <a:t>www.growyourownpotatoes.org.uk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0" indent="0">
              <a:buFont typeface="Arial" charset="0"/>
              <a:buNone/>
            </a:pPr>
            <a:r>
              <a:rPr lang="en-US" b="1" dirty="0"/>
              <a:t>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188356" y="4215466"/>
            <a:ext cx="4405745" cy="852039"/>
          </a:xfrm>
          <a:prstGeom prst="wedgeRoundRectCallout">
            <a:avLst>
              <a:gd name="adj1" fmla="val 44956"/>
              <a:gd name="adj2" fmla="val 48120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Registration closes end of today! (1/2/20)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9352" y="5253279"/>
            <a:ext cx="3889614" cy="720000"/>
          </a:xfrm>
        </p:spPr>
        <p:txBody>
          <a:bodyPr/>
          <a:lstStyle/>
          <a:p>
            <a:r>
              <a:rPr lang="en-US" sz="2800" dirty="0"/>
              <a:t>Thanks for listening!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29646" r="7624" b="6950"/>
          <a:stretch/>
        </p:blipFill>
        <p:spPr>
          <a:xfrm>
            <a:off x="3168800" y="2085658"/>
            <a:ext cx="5590718" cy="2960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619" y="513332"/>
            <a:ext cx="9144000" cy="635491"/>
          </a:xfrm>
        </p:spPr>
        <p:txBody>
          <a:bodyPr/>
          <a:lstStyle/>
          <a:p>
            <a:r>
              <a:rPr lang="en-GB" sz="1800" i="1" dirty="0"/>
              <a:t>Food – a fact of life </a:t>
            </a:r>
            <a:r>
              <a:rPr lang="en-GB" sz="1800" dirty="0"/>
              <a:t>resources </a:t>
            </a:r>
            <a:r>
              <a:rPr lang="en-GB" sz="1800" dirty="0" smtClean="0"/>
              <a:t>– wheat and </a:t>
            </a:r>
            <a:r>
              <a:rPr lang="en-GB" sz="1800" dirty="0"/>
              <a:t>dairy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2806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885" y="3220191"/>
            <a:ext cx="11156553" cy="733096"/>
          </a:xfrm>
        </p:spPr>
        <p:txBody>
          <a:bodyPr/>
          <a:lstStyle/>
          <a:p>
            <a:r>
              <a:rPr lang="en-GB" i="1" dirty="0" smtClean="0"/>
              <a:t>Food – a fact of life </a:t>
            </a:r>
            <a:r>
              <a:rPr lang="en-GB" dirty="0" smtClean="0"/>
              <a:t>resources </a:t>
            </a:r>
            <a:br>
              <a:rPr lang="en-GB" dirty="0" smtClean="0"/>
            </a:br>
            <a:r>
              <a:rPr lang="en-GB" dirty="0" smtClean="0"/>
              <a:t>– wheat and dairy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Claire </a:t>
            </a:r>
            <a:r>
              <a:rPr lang="en-US" sz="1600" dirty="0" smtClean="0"/>
              <a:t>Theobald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British Nutrition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Learn with stories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9" y="2102421"/>
            <a:ext cx="4647470" cy="4267951"/>
          </a:xfrm>
        </p:spPr>
        <p:txBody>
          <a:bodyPr/>
          <a:lstStyle/>
          <a:p>
            <a:r>
              <a:rPr lang="en-US" sz="2000" dirty="0" smtClean="0"/>
              <a:t>Stories connecting where food comes from, cooking and healthy eating</a:t>
            </a:r>
          </a:p>
          <a:p>
            <a:endParaRPr lang="en-US" sz="2000" dirty="0"/>
          </a:p>
          <a:p>
            <a:r>
              <a:rPr lang="en-US" sz="2000" dirty="0" smtClean="0"/>
              <a:t>Provide a ‘jumping off’ point for topics</a:t>
            </a:r>
          </a:p>
          <a:p>
            <a:endParaRPr lang="en-US" sz="2000" dirty="0"/>
          </a:p>
          <a:p>
            <a:r>
              <a:rPr lang="en-US" sz="2000" dirty="0" smtClean="0"/>
              <a:t>Supplemented with activities to support cross-curricular learning, e.g. numeracy, literacy</a:t>
            </a: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17" y="1496636"/>
            <a:ext cx="4270991" cy="2402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916" y="1827304"/>
            <a:ext cx="4298101" cy="241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023" y="2111455"/>
            <a:ext cx="4298102" cy="241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354" y="2512545"/>
            <a:ext cx="4298104" cy="241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806" y="2863187"/>
            <a:ext cx="4298103" cy="2417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608" y="3193224"/>
            <a:ext cx="4362583" cy="245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255" y="3597898"/>
            <a:ext cx="4339738" cy="2441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5-7 or 7-11 &gt; Activity packs &gt; Learn with stories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The bread stories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The farm visit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0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95" y="1918468"/>
            <a:ext cx="4683449" cy="3289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The bread stories- supplementary resources</a:t>
            </a:r>
            <a:endParaRPr lang="en-GB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7-11 &gt; Activity packs &gt; Learn with stories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The bread stories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083" y="1935465"/>
            <a:ext cx="2968562" cy="4227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466" y="1926812"/>
            <a:ext cx="2985149" cy="4236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b="1309"/>
          <a:stretch/>
        </p:blipFill>
        <p:spPr>
          <a:xfrm>
            <a:off x="5604389" y="1907219"/>
            <a:ext cx="3025211" cy="4255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023" y="1918468"/>
            <a:ext cx="2984330" cy="4244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4746" y="1914937"/>
            <a:ext cx="2955036" cy="4236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2" y="2085919"/>
            <a:ext cx="2287482" cy="42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The farm visit - supplementary resources</a:t>
            </a:r>
            <a:endParaRPr lang="en-GB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5-7 &gt; Activity packs &gt; Learn with stories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 farm visit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24" y="1900049"/>
            <a:ext cx="2970145" cy="422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938" y="1885438"/>
            <a:ext cx="2990086" cy="422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159" y="1895355"/>
            <a:ext cx="2973981" cy="4194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410" y="1900049"/>
            <a:ext cx="2971563" cy="4233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6526" y="1916255"/>
            <a:ext cx="2974370" cy="4221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4484" y="1878057"/>
            <a:ext cx="2965974" cy="4229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6309" y="1864655"/>
            <a:ext cx="2996177" cy="4242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872" y="3895106"/>
            <a:ext cx="3347304" cy="23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168446"/>
            <a:ext cx="9720000" cy="720000"/>
          </a:xfrm>
        </p:spPr>
        <p:txBody>
          <a:bodyPr/>
          <a:lstStyle/>
          <a:p>
            <a:r>
              <a:rPr lang="en-US" sz="2800" dirty="0" smtClean="0"/>
              <a:t>Videos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8" y="2102421"/>
            <a:ext cx="4944683" cy="426795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08217" y="6463998"/>
            <a:ext cx="6674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7-11 &gt; Where food comes from &gt; Videos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Videos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207" r="3299"/>
          <a:stretch/>
        </p:blipFill>
        <p:spPr>
          <a:xfrm>
            <a:off x="5883562" y="1594505"/>
            <a:ext cx="2054431" cy="2227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739" y="3982319"/>
            <a:ext cx="2080254" cy="2200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057" y="4012372"/>
            <a:ext cx="2081781" cy="2200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64" y="2518719"/>
            <a:ext cx="2098900" cy="2221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828" y="2518720"/>
            <a:ext cx="2112663" cy="2221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445" y="1594505"/>
            <a:ext cx="2105393" cy="22729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65358" y="1049479"/>
            <a:ext cx="2719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Dairy – milk, cheese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5300" y="1982072"/>
            <a:ext cx="206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Wheat - bread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Food commodities – wheat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8" y="2102421"/>
            <a:ext cx="4944683" cy="426795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08217" y="6463998"/>
            <a:ext cx="6674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5-7 or 7-11 &gt; Food commodities &gt; Cereals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5-7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7-11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116" y="1657800"/>
            <a:ext cx="2294376" cy="3242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363" y="2261258"/>
            <a:ext cx="3424478" cy="1926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648" y="2445134"/>
            <a:ext cx="3654650" cy="2055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412" y="2698471"/>
            <a:ext cx="3683005" cy="2071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184" y="3140770"/>
            <a:ext cx="3599277" cy="2024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071" y="3637190"/>
            <a:ext cx="3674218" cy="2066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8709" y="2700643"/>
            <a:ext cx="2257229" cy="3224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57" y="2286390"/>
            <a:ext cx="3508432" cy="1973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367" y="2546461"/>
            <a:ext cx="3531797" cy="1986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894" y="2858466"/>
            <a:ext cx="3571797" cy="2009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675" y="3174692"/>
            <a:ext cx="3564293" cy="2004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1953" y="3490596"/>
            <a:ext cx="3564866" cy="2005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7797" y="3846634"/>
            <a:ext cx="3468965" cy="19512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88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Food commodities - dairy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8" y="2102421"/>
            <a:ext cx="4944683" cy="426795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08217" y="6463998"/>
            <a:ext cx="6674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5-7 or 7-11 &gt; Food commodities &gt; Dairy (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5-7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7-11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09" y="1976553"/>
            <a:ext cx="3616168" cy="2552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854" y="3921769"/>
            <a:ext cx="3940218" cy="2216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474" y="3911604"/>
            <a:ext cx="4037561" cy="2271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419" y="3942883"/>
            <a:ext cx="3919495" cy="2204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1510" y="3948391"/>
            <a:ext cx="3932526" cy="2212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4880" y="1133133"/>
            <a:ext cx="2813030" cy="2007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7109" y="1210652"/>
            <a:ext cx="2813030" cy="2016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3636" y="1290912"/>
            <a:ext cx="2867524" cy="2034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9552" y="1644934"/>
            <a:ext cx="2818153" cy="2004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558" y="3505991"/>
            <a:ext cx="3604676" cy="2551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141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 smtClean="0"/>
              <a:t>Fibre February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8" y="2102421"/>
            <a:ext cx="4944683" cy="426795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4" y="1888664"/>
            <a:ext cx="2742134" cy="3882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59" y="2125511"/>
            <a:ext cx="2742134" cy="3892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429" y="2295307"/>
            <a:ext cx="2735057" cy="3882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505" y="1115458"/>
            <a:ext cx="3750705" cy="2668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245" y="2288643"/>
            <a:ext cx="2745068" cy="3959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1196"/>
          <a:stretch/>
        </p:blipFill>
        <p:spPr>
          <a:xfrm>
            <a:off x="6515160" y="3936880"/>
            <a:ext cx="3323393" cy="2280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08216" y="6463998"/>
            <a:ext cx="821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these resources: 5-7 or 7-11 &gt; Activity packs &gt; </a:t>
            </a:r>
            <a:r>
              <a:rPr lang="en-US" sz="1200" b="1" dirty="0" smtClean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Fibre February</a:t>
            </a:r>
            <a:endParaRPr lang="en-GB" sz="12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543</Words>
  <Application>Microsoft Office PowerPoint</Application>
  <PresentationFormat>Widescreen</PresentationFormat>
  <Paragraphs>97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Office Theme</vt:lpstr>
      <vt:lpstr>Custom Design</vt:lpstr>
      <vt:lpstr>1_Custom Design</vt:lpstr>
      <vt:lpstr>3_Custom Design</vt:lpstr>
      <vt:lpstr>Bread shapes</vt:lpstr>
      <vt:lpstr>Food – a fact of life resources  – wheat and dairy  Claire Theobald British Nutrition Foundation</vt:lpstr>
      <vt:lpstr>Learn with stories</vt:lpstr>
      <vt:lpstr>The bread stories- supplementary resources</vt:lpstr>
      <vt:lpstr>The farm visit - supplementary resources</vt:lpstr>
      <vt:lpstr>Videos</vt:lpstr>
      <vt:lpstr>Food commodities – wheat</vt:lpstr>
      <vt:lpstr>Food commodities - dairy</vt:lpstr>
      <vt:lpstr>Fibre February</vt:lpstr>
      <vt:lpstr>Recipes – wheat and dairy</vt:lpstr>
      <vt:lpstr>Cooking resources</vt:lpstr>
      <vt:lpstr>Tasting resources </vt:lpstr>
      <vt:lpstr>Dashboard</vt:lpstr>
      <vt:lpstr>BNF Healthy Eating Week 8-14 June 2020</vt:lpstr>
      <vt:lpstr>Grow Your Own Potatoes</vt:lpstr>
      <vt:lpstr>Thanks for listening!</vt:lpstr>
      <vt:lpstr>Food – a fact of life resources – wheat and dairy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Claire Theobald</cp:lastModifiedBy>
  <cp:revision>725</cp:revision>
  <cp:lastPrinted>2020-01-29T14:25:08Z</cp:lastPrinted>
  <dcterms:created xsi:type="dcterms:W3CDTF">2018-10-10T09:22:08Z</dcterms:created>
  <dcterms:modified xsi:type="dcterms:W3CDTF">2020-01-29T15:32:50Z</dcterms:modified>
</cp:coreProperties>
</file>