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notesMasterIdLst>
    <p:notesMasterId r:id="rId25"/>
  </p:notesMasterIdLst>
  <p:handoutMasterIdLst>
    <p:handoutMasterId r:id="rId26"/>
  </p:handoutMasterIdLst>
  <p:sldIdLst>
    <p:sldId id="256" r:id="rId5"/>
    <p:sldId id="290" r:id="rId6"/>
    <p:sldId id="289" r:id="rId7"/>
    <p:sldId id="298" r:id="rId8"/>
    <p:sldId id="306" r:id="rId9"/>
    <p:sldId id="304" r:id="rId10"/>
    <p:sldId id="278" r:id="rId11"/>
    <p:sldId id="302" r:id="rId12"/>
    <p:sldId id="301" r:id="rId13"/>
    <p:sldId id="293" r:id="rId14"/>
    <p:sldId id="292" r:id="rId15"/>
    <p:sldId id="291" r:id="rId16"/>
    <p:sldId id="295" r:id="rId17"/>
    <p:sldId id="299" r:id="rId18"/>
    <p:sldId id="300" r:id="rId19"/>
    <p:sldId id="308" r:id="rId20"/>
    <p:sldId id="307" r:id="rId21"/>
    <p:sldId id="285" r:id="rId22"/>
    <p:sldId id="305" r:id="rId23"/>
    <p:sldId id="261" r:id="rId24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 stanner" initials="ss" lastIdx="3" clrIdx="0">
    <p:extLst>
      <p:ext uri="{19B8F6BF-5375-455C-9EA6-DF929625EA0E}">
        <p15:presenceInfo xmlns:p15="http://schemas.microsoft.com/office/powerpoint/2012/main" userId="62c2d114f9d091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2E9"/>
    <a:srgbClr val="C33D86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75"/>
    <p:restoredTop sz="95930" autoAdjust="0"/>
  </p:normalViewPr>
  <p:slideViewPr>
    <p:cSldViewPr snapToGrid="0" snapToObjects="1">
      <p:cViewPr varScale="1">
        <p:scale>
          <a:sx n="110" d="100"/>
          <a:sy n="110" d="100"/>
        </p:scale>
        <p:origin x="696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BNFUKSRV01\Company\Shared\Alex\Education\Milk%20and%20milk%20products%20NDN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GB"/>
              <a:t>Percentage contribution from milk and milk products in adults 19-64 years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Sheet1!$E$14</c:f>
              <c:strCache>
                <c:ptCount val="1"/>
                <c:pt idx="0">
                  <c:v>Percentage contribution from milk and milk products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Sheet1!$D$15:$D$20</c:f>
              <c:strCache>
                <c:ptCount val="6"/>
                <c:pt idx="0">
                  <c:v>Protein</c:v>
                </c:pt>
                <c:pt idx="1">
                  <c:v>Riboflavin</c:v>
                </c:pt>
                <c:pt idx="2">
                  <c:v>Vitamin D</c:v>
                </c:pt>
                <c:pt idx="3">
                  <c:v>Calcium</c:v>
                </c:pt>
                <c:pt idx="4">
                  <c:v>Iodine</c:v>
                </c:pt>
                <c:pt idx="5">
                  <c:v>Zinc</c:v>
                </c:pt>
              </c:strCache>
            </c:strRef>
          </c:cat>
          <c:val>
            <c:numRef>
              <c:f>Sheet1!$E$15:$E$20</c:f>
              <c:numCache>
                <c:formatCode>0</c:formatCode>
                <c:ptCount val="6"/>
                <c:pt idx="0">
                  <c:v>12.691614929822631</c:v>
                </c:pt>
                <c:pt idx="1">
                  <c:v>26.818161416930952</c:v>
                </c:pt>
                <c:pt idx="2">
                  <c:v>5.2986982376521645</c:v>
                </c:pt>
                <c:pt idx="3">
                  <c:v>34.398420386075315</c:v>
                </c:pt>
                <c:pt idx="4">
                  <c:v>33.856862602288992</c:v>
                </c:pt>
                <c:pt idx="5">
                  <c:v>14.113352306431903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B9-45D3-AFB1-C460575C20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18694616"/>
        <c:axId val="518691992"/>
      </c:barChart>
      <c:catAx>
        <c:axId val="518694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8691992"/>
        <c:crosses val="autoZero"/>
        <c:auto val="1"/>
        <c:lblAlgn val="ctr"/>
        <c:lblOffset val="100"/>
        <c:noMultiLvlLbl val="0"/>
      </c:catAx>
      <c:valAx>
        <c:axId val="5186919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5186946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F9CA6F-AB37-4CBD-B4B3-141D0F91BC30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BEE723-907D-444F-B55C-AA7716BF20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432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E95E2-1520-480D-9012-5627F571AC67}" type="datetimeFigureOut">
              <a:rPr lang="en-GB" smtClean="0"/>
              <a:t>31/01/2020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82479-FCA9-4B0C-870A-A97B1DFE6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756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82479-FCA9-4B0C-870A-A97B1DFE643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0468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82479-FCA9-4B0C-870A-A97B1DFE643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0171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Positive studies for dairy and CVD</a:t>
            </a:r>
          </a:p>
          <a:p>
            <a:r>
              <a:rPr lang="en-GB" dirty="0" smtClean="0"/>
              <a:t>Advice to opt for low fat dairy if overweight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82479-FCA9-4B0C-870A-A97B1DFE643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46741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82479-FCA9-4B0C-870A-A97B1DFE643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8041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82479-FCA9-4B0C-870A-A97B1DFE643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896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6208713" y="2571750"/>
            <a:ext cx="4679950" cy="3598863"/>
          </a:xfrm>
          <a:prstGeom prst="rect">
            <a:avLst/>
          </a:prstGeom>
          <a:solidFill>
            <a:srgbClr val="F2E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143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2E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2020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2020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2020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2020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statistics/ndns-results-from-years-7-and-8-combined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composition-of-foods-integrated-dataset-cofi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nutrition.org.uk/healthyliving/find-your-balance/portionwise.htm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foodafactoflife.org.uk/14-16-years/healthy-eating/energy-and-nutrients/#fibre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mintel.com/press-centre/food-and-drink/free-from-gains-momentum-sales-of-free-from-food-products-forecast-to-surpass-half-a-billion-in-the-uk-in-2016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trition.org.uk/nutritionscience/allergy/wheat-intolerance-and-coeliac-disease.html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452" y="3082590"/>
            <a:ext cx="9144000" cy="733096"/>
          </a:xfrm>
        </p:spPr>
        <p:txBody>
          <a:bodyPr/>
          <a:lstStyle/>
          <a:p>
            <a:r>
              <a:rPr lang="en-GB" dirty="0"/>
              <a:t>The nutrition of </a:t>
            </a:r>
            <a:r>
              <a:rPr lang="en-GB" dirty="0" smtClean="0"/>
              <a:t>wheat </a:t>
            </a:r>
            <a:r>
              <a:rPr lang="en-GB" dirty="0"/>
              <a:t>and </a:t>
            </a:r>
            <a:r>
              <a:rPr lang="en-GB" dirty="0" smtClean="0"/>
              <a:t>dairy</a:t>
            </a:r>
            <a:r>
              <a:rPr lang="en-GB" dirty="0"/>
              <a:t/>
            </a:r>
            <a:br>
              <a:rPr lang="en-GB" dirty="0"/>
            </a:br>
            <a:r>
              <a:rPr lang="en-GB" sz="2000" dirty="0"/>
              <a:t>Alex White</a:t>
            </a:r>
            <a:br>
              <a:rPr lang="en-GB" sz="2000" dirty="0"/>
            </a:br>
            <a:r>
              <a:rPr lang="en-GB" sz="2000" dirty="0"/>
              <a:t>British Nutrition Foundation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Dairy </a:t>
            </a:r>
            <a:r>
              <a:rPr lang="en-GB"/>
              <a:t>and alternatives – </a:t>
            </a:r>
            <a:r>
              <a:rPr lang="en-GB" dirty="0"/>
              <a:t>what food is included?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000" dirty="0"/>
              <a:t>Milk</a:t>
            </a:r>
          </a:p>
          <a:p>
            <a:r>
              <a:rPr lang="en-GB" sz="2000" dirty="0"/>
              <a:t>Cheese</a:t>
            </a:r>
          </a:p>
          <a:p>
            <a:r>
              <a:rPr lang="en-GB" sz="2000" dirty="0"/>
              <a:t>Yogurt</a:t>
            </a:r>
          </a:p>
          <a:p>
            <a:r>
              <a:rPr lang="en-GB" sz="2000" dirty="0" err="1"/>
              <a:t>Fromage</a:t>
            </a:r>
            <a:r>
              <a:rPr lang="en-GB" sz="2000" dirty="0"/>
              <a:t> </a:t>
            </a:r>
            <a:r>
              <a:rPr lang="en-GB" sz="2000" dirty="0" err="1"/>
              <a:t>frais</a:t>
            </a:r>
            <a:endParaRPr lang="en-GB" sz="2000" dirty="0"/>
          </a:p>
          <a:p>
            <a:r>
              <a:rPr lang="en-GB" sz="2000" dirty="0"/>
              <a:t>Cream cheese</a:t>
            </a:r>
          </a:p>
          <a:p>
            <a:r>
              <a:rPr lang="en-GB" sz="2000" dirty="0"/>
              <a:t>Quark</a:t>
            </a:r>
          </a:p>
          <a:p>
            <a:r>
              <a:rPr lang="en-GB" sz="2000" dirty="0"/>
              <a:t>Dairy calcium-fortified alternatives to these foods, such as soya drinks, soya yogurts, and oat, nut and rice milks.</a:t>
            </a:r>
          </a:p>
          <a:p>
            <a:pPr marL="0" indent="0">
              <a:buNone/>
            </a:pPr>
            <a:r>
              <a:rPr lang="en-GB" sz="2000" dirty="0"/>
              <a:t>Butters, creams and dairy ice-creams are not included in this group as they are high in saturated fat, and so are included in ‘foods to eat less often and in small amounts’.</a:t>
            </a:r>
            <a:endParaRPr lang="en-GB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47180" y="2620481"/>
            <a:ext cx="2674661" cy="19632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1841" y="2693012"/>
            <a:ext cx="2619798" cy="181814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8974" y="2787279"/>
            <a:ext cx="2999434" cy="177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5771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Dairy and alternatives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588984" cy="3600000"/>
          </a:xfrm>
        </p:spPr>
        <p:txBody>
          <a:bodyPr/>
          <a:lstStyle/>
          <a:p>
            <a:r>
              <a:rPr lang="en-GB" sz="2000" dirty="0"/>
              <a:t>Dairy and alternatives are good sources of protein and some vitamins. </a:t>
            </a:r>
          </a:p>
          <a:p>
            <a:r>
              <a:rPr lang="en-GB" sz="2000" dirty="0"/>
              <a:t>They are an important source of calcium and also iodine.</a:t>
            </a:r>
          </a:p>
          <a:p>
            <a:r>
              <a:rPr lang="en-GB" sz="2000" dirty="0"/>
              <a:t>The calcium in dairy foods is particularly good for us because our bodies absorb it easily.</a:t>
            </a:r>
          </a:p>
          <a:p>
            <a:r>
              <a:rPr lang="en-GB" sz="2000" dirty="0"/>
              <a:t>We should be using lower sugar and lower fat versions of dairy foods and drinks where possible, as some options can be high in saturated fat and sugar.</a:t>
            </a:r>
          </a:p>
          <a:p>
            <a:endParaRPr lang="en-GB" sz="2000" dirty="0"/>
          </a:p>
        </p:txBody>
      </p:sp>
      <p:pic>
        <p:nvPicPr>
          <p:cNvPr id="7" name="Picture 6" descr="Eatwell pie-5.ps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2516" y="1563798"/>
            <a:ext cx="3606523" cy="46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02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Nutrients in dairy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994336" cy="3600000"/>
          </a:xfrm>
        </p:spPr>
        <p:txBody>
          <a:bodyPr/>
          <a:lstStyle/>
          <a:p>
            <a:r>
              <a:rPr lang="en-GB" sz="2000" b="1" dirty="0"/>
              <a:t>Calcium</a:t>
            </a:r>
            <a:r>
              <a:rPr lang="en-GB" sz="2000" dirty="0"/>
              <a:t> – for the development and maintenance of strong, healthy bones.</a:t>
            </a:r>
          </a:p>
          <a:p>
            <a:r>
              <a:rPr lang="en-GB" sz="2000" b="1" dirty="0"/>
              <a:t>Protein</a:t>
            </a:r>
            <a:r>
              <a:rPr lang="en-GB" sz="2000" dirty="0"/>
              <a:t> – for growth and repair function. </a:t>
            </a:r>
          </a:p>
          <a:p>
            <a:r>
              <a:rPr lang="en-GB" sz="2000" b="1" dirty="0"/>
              <a:t>Iodine</a:t>
            </a:r>
            <a:r>
              <a:rPr lang="en-GB" sz="2000" dirty="0"/>
              <a:t> – important for healthy nerve and brain function, and healthy skin.</a:t>
            </a:r>
          </a:p>
          <a:p>
            <a:r>
              <a:rPr lang="en-GB" sz="2000" b="1" dirty="0"/>
              <a:t>Vitamin B12</a:t>
            </a:r>
            <a:r>
              <a:rPr lang="en-GB" sz="2000" dirty="0"/>
              <a:t> - for healthy red blood cells and nerve function.</a:t>
            </a:r>
          </a:p>
          <a:p>
            <a:r>
              <a:rPr lang="en-GB" sz="2000" b="1" dirty="0"/>
              <a:t>Vitamin B2 (riboflavin)</a:t>
            </a:r>
            <a:r>
              <a:rPr lang="en-GB" sz="2000" dirty="0"/>
              <a:t> – to help release energy from carbohydrate and protein.</a:t>
            </a:r>
          </a:p>
          <a:p>
            <a:endParaRPr lang="en-GB" sz="2000" dirty="0"/>
          </a:p>
        </p:txBody>
      </p:sp>
      <p:pic>
        <p:nvPicPr>
          <p:cNvPr id="4" name="Picture 3" descr="Eatwell pie-5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46210" y="2066868"/>
            <a:ext cx="3380733" cy="439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888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How much does dairy contribute to nutrient intakes?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8072890"/>
              </p:ext>
            </p:extLst>
          </p:nvPr>
        </p:nvGraphicFramePr>
        <p:xfrm>
          <a:off x="6873711" y="3035431"/>
          <a:ext cx="4956928" cy="3073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3690716"/>
              </p:ext>
            </p:extLst>
          </p:nvPr>
        </p:nvGraphicFramePr>
        <p:xfrm>
          <a:off x="75414" y="3516196"/>
          <a:ext cx="6419652" cy="24344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4581">
                  <a:extLst>
                    <a:ext uri="{9D8B030D-6E8A-4147-A177-3AD203B41FA5}">
                      <a16:colId xmlns:a16="http://schemas.microsoft.com/office/drawing/2014/main" val="461064418"/>
                    </a:ext>
                  </a:extLst>
                </a:gridCol>
                <a:gridCol w="819606">
                  <a:extLst>
                    <a:ext uri="{9D8B030D-6E8A-4147-A177-3AD203B41FA5}">
                      <a16:colId xmlns:a16="http://schemas.microsoft.com/office/drawing/2014/main" val="4277807988"/>
                    </a:ext>
                  </a:extLst>
                </a:gridCol>
                <a:gridCol w="917093">
                  <a:extLst>
                    <a:ext uri="{9D8B030D-6E8A-4147-A177-3AD203B41FA5}">
                      <a16:colId xmlns:a16="http://schemas.microsoft.com/office/drawing/2014/main" val="903307556"/>
                    </a:ext>
                  </a:extLst>
                </a:gridCol>
                <a:gridCol w="917093">
                  <a:extLst>
                    <a:ext uri="{9D8B030D-6E8A-4147-A177-3AD203B41FA5}">
                      <a16:colId xmlns:a16="http://schemas.microsoft.com/office/drawing/2014/main" val="1008123384"/>
                    </a:ext>
                  </a:extLst>
                </a:gridCol>
                <a:gridCol w="917093">
                  <a:extLst>
                    <a:ext uri="{9D8B030D-6E8A-4147-A177-3AD203B41FA5}">
                      <a16:colId xmlns:a16="http://schemas.microsoft.com/office/drawing/2014/main" val="447973073"/>
                    </a:ext>
                  </a:extLst>
                </a:gridCol>
                <a:gridCol w="917093">
                  <a:extLst>
                    <a:ext uri="{9D8B030D-6E8A-4147-A177-3AD203B41FA5}">
                      <a16:colId xmlns:a16="http://schemas.microsoft.com/office/drawing/2014/main" val="1988772391"/>
                    </a:ext>
                  </a:extLst>
                </a:gridCol>
                <a:gridCol w="917093">
                  <a:extLst>
                    <a:ext uri="{9D8B030D-6E8A-4147-A177-3AD203B41FA5}">
                      <a16:colId xmlns:a16="http://schemas.microsoft.com/office/drawing/2014/main" val="1192586319"/>
                    </a:ext>
                  </a:extLst>
                </a:gridCol>
              </a:tblGrid>
              <a:tr h="347782">
                <a:tc>
                  <a:txBody>
                    <a:bodyPr/>
                    <a:lstStyle/>
                    <a:p>
                      <a:pPr algn="l" fontAlgn="t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1.5-3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4-10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11-18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19-64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65-74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75+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2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771082"/>
                  </a:ext>
                </a:extLst>
              </a:tr>
              <a:tr h="34778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Protein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9062534"/>
                  </a:ext>
                </a:extLst>
              </a:tr>
              <a:tr h="34778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Riboflavin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8310506"/>
                  </a:ext>
                </a:extLst>
              </a:tr>
              <a:tr h="34778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Vitamin D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1548534"/>
                  </a:ext>
                </a:extLst>
              </a:tr>
              <a:tr h="34778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Calcium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3562497"/>
                  </a:ext>
                </a:extLst>
              </a:tr>
              <a:tr h="34778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Iodine</a:t>
                      </a:r>
                      <a:endParaRPr lang="en-GB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35941447"/>
                  </a:ext>
                </a:extLst>
              </a:tr>
              <a:tr h="347782">
                <a:tc>
                  <a:txBody>
                    <a:bodyPr/>
                    <a:lstStyle/>
                    <a:p>
                      <a:pPr algn="l" fontAlgn="ctr"/>
                      <a:r>
                        <a:rPr lang="en-GB" sz="16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Zinc</a:t>
                      </a:r>
                      <a:endParaRPr lang="en-GB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E2E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677381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587818" y="6197843"/>
            <a:ext cx="3329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National Diet and Nutrition Survey 2018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414" y="5954680"/>
            <a:ext cx="576472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Percentage contribution to nutrient intakes from milk and milk products.</a:t>
            </a:r>
          </a:p>
        </p:txBody>
      </p:sp>
    </p:spTree>
    <p:extLst>
      <p:ext uri="{BB962C8B-B14F-4D97-AF65-F5344CB8AC3E}">
        <p14:creationId xmlns:p14="http://schemas.microsoft.com/office/powerpoint/2010/main" val="23567994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Myth or fact?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991873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/>
              <a:t>“Reduced fat dairy products contain less calcium than standard varieties.”</a:t>
            </a:r>
          </a:p>
        </p:txBody>
      </p: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8305195" y="1715027"/>
            <a:ext cx="3343275" cy="4248150"/>
            <a:chOff x="3540" y="890"/>
            <a:chExt cx="1880" cy="2387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0" y="890"/>
              <a:ext cx="882" cy="1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667752">
              <a:off x="4014" y="2115"/>
              <a:ext cx="851" cy="1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9" descr="zinc"/>
            <p:cNvPicPr>
              <a:picLocks noChangeAspect="1" noChangeArrowheads="1"/>
            </p:cNvPicPr>
            <p:nvPr/>
          </p:nvPicPr>
          <p:blipFill>
            <a:blip r:embed="rId4" cstate="screen">
              <a:lum bright="6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7" y="1259"/>
              <a:ext cx="1043" cy="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169276" y="4857429"/>
            <a:ext cx="684350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80000"/>
              </a:spcBef>
              <a:spcAft>
                <a:spcPct val="20000"/>
              </a:spcAft>
              <a:buFontTx/>
              <a:buNone/>
              <a:defRPr/>
            </a:pPr>
            <a:r>
              <a:rPr lang="en-GB" altLang="en-US" dirty="0"/>
              <a:t>Calcium is not removed with the fat when milk is skimmed and therefore skimmed milk actually has slightly more calcium than whole milk.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 rot="19668570">
            <a:off x="3013950" y="2312667"/>
            <a:ext cx="2503488" cy="11080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DA0000">
                  <a:alpha val="20000"/>
                </a:srgbClr>
              </a:gs>
            </a:gsLst>
            <a:lin ang="5400000" scaled="1"/>
          </a:gradFill>
          <a:ln w="76200" cap="rnd">
            <a:pattFill prst="trellis">
              <a:fgClr>
                <a:srgbClr val="DA0000"/>
              </a:fgClr>
              <a:bgClr>
                <a:schemeClr val="bg2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6600" b="1" dirty="0">
                <a:solidFill>
                  <a:srgbClr val="DA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820000"/>
                    </a:outerShdw>
                  </a:cont>
                  <a:effect ref="fillLine"/>
                </a:effectDag>
              </a:rPr>
              <a:t>Myth</a:t>
            </a:r>
            <a:endParaRPr lang="en-US" sz="6600" b="1" dirty="0">
              <a:solidFill>
                <a:srgbClr val="DA0000"/>
              </a:solidFill>
              <a:effectDag name="">
                <a:cont type="tree" name="">
                  <a:effect ref="fillLine"/>
                  <a:outerShdw dist="38100" dir="13500000" algn="br">
                    <a:srgbClr val="FF5555"/>
                  </a:outerShdw>
                </a:cont>
                <a:cont type="tree" name="">
                  <a:effect ref="fillLine"/>
                  <a:outerShdw dist="38100" dir="2700000" algn="tl">
                    <a:srgbClr val="820000"/>
                  </a:outerShdw>
                </a:cont>
                <a:effect ref="fillLine"/>
              </a:effectDag>
            </a:endParaRPr>
          </a:p>
        </p:txBody>
      </p:sp>
    </p:spTree>
    <p:extLst>
      <p:ext uri="{BB962C8B-B14F-4D97-AF65-F5344CB8AC3E}">
        <p14:creationId xmlns:p14="http://schemas.microsoft.com/office/powerpoint/2010/main" val="13646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Choosing lower fat and sugar options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6136496" cy="3788262"/>
          </a:xfrm>
        </p:spPr>
        <p:txBody>
          <a:bodyPr/>
          <a:lstStyle/>
          <a:p>
            <a:r>
              <a:rPr lang="en-GB" sz="2000" dirty="0"/>
              <a:t>Some dairy products can be high in saturated fat and sugar.</a:t>
            </a:r>
          </a:p>
          <a:p>
            <a:r>
              <a:rPr lang="en-GB" sz="2000" dirty="0"/>
              <a:t>Having a high fat diet can make it easier to consume too many calories and, over time, gain weight. </a:t>
            </a:r>
          </a:p>
          <a:p>
            <a:r>
              <a:rPr lang="en-GB" sz="2000" dirty="0" smtClean="0"/>
              <a:t>You </a:t>
            </a:r>
            <a:r>
              <a:rPr lang="en-GB" sz="2000" dirty="0"/>
              <a:t>can use food labels to help make better choices when choosing dairy products.</a:t>
            </a:r>
          </a:p>
          <a:p>
            <a:r>
              <a:rPr lang="en-GB" sz="2000" dirty="0"/>
              <a:t>Full-fat cheeses and dairy products are recommended up to the age of 2.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9847009"/>
              </p:ext>
            </p:extLst>
          </p:nvPr>
        </p:nvGraphicFramePr>
        <p:xfrm>
          <a:off x="7405792" y="3732553"/>
          <a:ext cx="4675694" cy="2288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1986">
                  <a:extLst>
                    <a:ext uri="{9D8B030D-6E8A-4147-A177-3AD203B41FA5}">
                      <a16:colId xmlns:a16="http://schemas.microsoft.com/office/drawing/2014/main" val="1288667982"/>
                    </a:ext>
                  </a:extLst>
                </a:gridCol>
                <a:gridCol w="754761">
                  <a:extLst>
                    <a:ext uri="{9D8B030D-6E8A-4147-A177-3AD203B41FA5}">
                      <a16:colId xmlns:a16="http://schemas.microsoft.com/office/drawing/2014/main" val="2930413099"/>
                    </a:ext>
                  </a:extLst>
                </a:gridCol>
                <a:gridCol w="1081926">
                  <a:extLst>
                    <a:ext uri="{9D8B030D-6E8A-4147-A177-3AD203B41FA5}">
                      <a16:colId xmlns:a16="http://schemas.microsoft.com/office/drawing/2014/main" val="1936685966"/>
                    </a:ext>
                  </a:extLst>
                </a:gridCol>
                <a:gridCol w="987021">
                  <a:extLst>
                    <a:ext uri="{9D8B030D-6E8A-4147-A177-3AD203B41FA5}">
                      <a16:colId xmlns:a16="http://schemas.microsoft.com/office/drawing/2014/main" val="1781029332"/>
                    </a:ext>
                  </a:extLst>
                </a:gridCol>
              </a:tblGrid>
              <a:tr h="397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Average values per 100ml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Whole milk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Semi-skimmed milk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Skimmed milk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4318748"/>
                  </a:ext>
                </a:extLst>
              </a:tr>
              <a:tr h="3735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Energy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(kcal)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63</a:t>
                      </a:r>
                      <a:endParaRPr lang="en-GB" sz="16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46</a:t>
                      </a:r>
                      <a:endParaRPr lang="en-GB" sz="16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34</a:t>
                      </a:r>
                      <a:endParaRPr lang="en-GB" sz="16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177099"/>
                  </a:ext>
                </a:extLst>
              </a:tr>
              <a:tr h="3939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Protein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(g)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3.4</a:t>
                      </a:r>
                      <a:endParaRPr lang="en-GB" sz="16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3.5</a:t>
                      </a:r>
                      <a:endParaRPr lang="en-GB" sz="16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3.5</a:t>
                      </a:r>
                      <a:endParaRPr lang="en-GB" sz="16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8807979"/>
                  </a:ext>
                </a:extLst>
              </a:tr>
              <a:tr h="4347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Fat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(g)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3.6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1.7</a:t>
                      </a:r>
                      <a:endParaRPr lang="en-GB" sz="16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0.3</a:t>
                      </a:r>
                      <a:endParaRPr lang="en-GB" sz="16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021190"/>
                  </a:ext>
                </a:extLst>
              </a:tr>
              <a:tr h="445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of which saturates </a:t>
                      </a:r>
                      <a:r>
                        <a:rPr lang="en-GB" sz="14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(g)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2.3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1.1</a:t>
                      </a:r>
                      <a:endParaRPr lang="en-GB" sz="160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0.1</a:t>
                      </a:r>
                      <a:endParaRPr lang="en-GB" sz="16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364451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372603" y="6020800"/>
            <a:ext cx="27088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McCance and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Widdowson’s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447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Choosing lower fat and sugar options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1968" y="4053618"/>
            <a:ext cx="11865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Whole milk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91" y="2283798"/>
            <a:ext cx="2943225" cy="17240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4489" y="2283798"/>
            <a:ext cx="3009738" cy="17240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7294489" y="4053618"/>
            <a:ext cx="14606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Skimmed milk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75964" y="2299301"/>
            <a:ext cx="3050930" cy="170852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3716172" y="4020732"/>
            <a:ext cx="1962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Semi-skimmed milk</a:t>
            </a:r>
          </a:p>
        </p:txBody>
      </p:sp>
    </p:spTree>
    <p:extLst>
      <p:ext uri="{BB962C8B-B14F-4D97-AF65-F5344CB8AC3E}">
        <p14:creationId xmlns:p14="http://schemas.microsoft.com/office/powerpoint/2010/main" val="24865953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Choosing lower fat and sugar options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91" y="4494229"/>
            <a:ext cx="2952750" cy="16192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443312" y="6171119"/>
            <a:ext cx="2159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Low fat natural yogurt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03"/>
          <a:stretch/>
        </p:blipFill>
        <p:spPr>
          <a:xfrm>
            <a:off x="3803295" y="4419750"/>
            <a:ext cx="2996267" cy="16764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TextBox 12"/>
          <p:cNvSpPr txBox="1"/>
          <p:nvPr/>
        </p:nvSpPr>
        <p:spPr>
          <a:xfrm>
            <a:off x="3749097" y="6124726"/>
            <a:ext cx="1896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Greek Style Yogurt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294489" y="6140142"/>
            <a:ext cx="20921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0% Fat Greek Yogurt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7241961" y="4415022"/>
            <a:ext cx="3070100" cy="168119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27522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Healthy, varied and balanced diet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4946852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A healthy, varied and balanced diet includes:</a:t>
            </a:r>
          </a:p>
          <a:p>
            <a:r>
              <a:rPr lang="en-GB" sz="2000" dirty="0"/>
              <a:t>eating plenty of fruit and vegetables and wholegrains;</a:t>
            </a:r>
          </a:p>
          <a:p>
            <a:r>
              <a:rPr lang="en-GB" sz="2000" dirty="0"/>
              <a:t>trying to cut back on foods high in free sugars and salt;</a:t>
            </a:r>
          </a:p>
          <a:p>
            <a:r>
              <a:rPr lang="en-GB" sz="2000" dirty="0"/>
              <a:t>swapping foods with a high proportion of saturated fats for those rich in unsaturated fats;</a:t>
            </a:r>
          </a:p>
          <a:p>
            <a:r>
              <a:rPr lang="en-GB" sz="2000" dirty="0"/>
              <a:t>following the basic healthy eating principles as depicted in the </a:t>
            </a:r>
            <a:r>
              <a:rPr lang="en-GB" sz="2000" dirty="0" err="1"/>
              <a:t>Eatwell</a:t>
            </a:r>
            <a:r>
              <a:rPr lang="en-GB" sz="2000" dirty="0"/>
              <a:t> Guide.</a:t>
            </a:r>
          </a:p>
          <a:p>
            <a:endParaRPr lang="en-US" sz="2000" dirty="0"/>
          </a:p>
        </p:txBody>
      </p:sp>
      <p:pic>
        <p:nvPicPr>
          <p:cNvPr id="4" name="Picture 3" descr="S:\Shared\BNF Photographs\Eatwell Guide 2016\UPDATED Eatwell guide 2016 FINAL MAR23-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9041" y="2498634"/>
            <a:ext cx="5615195" cy="3744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939203" y="2093881"/>
            <a:ext cx="4434870" cy="4334335"/>
            <a:chOff x="6939203" y="2093881"/>
            <a:chExt cx="4434870" cy="433433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39203" y="2093881"/>
              <a:ext cx="4434870" cy="414966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7204821" y="6058884"/>
              <a:ext cx="390363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dirty="0">
                  <a:latin typeface="Arial" panose="020B0604020202020204" pitchFamily="34" charset="0"/>
                  <a:cs typeface="Arial" panose="020B0604020202020204" pitchFamily="34" charset="0"/>
                  <a:hlinkClick r:id="rId4"/>
                </a:rPr>
                <a:t>Find your balance - get portion wise!</a:t>
              </a:r>
              <a:endParaRPr lang="en-GB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5748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169988" y="2571750"/>
            <a:ext cx="4679950" cy="3598863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000" b="1" dirty="0"/>
              <a:t>Reading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2000" dirty="0"/>
              <a:t>Public </a:t>
            </a:r>
            <a:r>
              <a:rPr lang="fr-FR" sz="2000" dirty="0" err="1"/>
              <a:t>Health</a:t>
            </a:r>
            <a:r>
              <a:rPr lang="fr-FR" sz="2000" dirty="0"/>
              <a:t> </a:t>
            </a:r>
            <a:r>
              <a:rPr lang="fr-FR" sz="2000" dirty="0" err="1"/>
              <a:t>England</a:t>
            </a:r>
            <a:r>
              <a:rPr lang="fr-FR" sz="2000" dirty="0"/>
              <a:t> (PHE)</a:t>
            </a:r>
          </a:p>
          <a:p>
            <a:pPr fontAlgn="auto">
              <a:spcAft>
                <a:spcPts val="0"/>
              </a:spcAft>
              <a:defRPr/>
            </a:pPr>
            <a:r>
              <a:rPr lang="fr-FR" sz="2000" dirty="0"/>
              <a:t>British Nutrition </a:t>
            </a:r>
            <a:r>
              <a:rPr lang="fr-FR" sz="2000" dirty="0" err="1"/>
              <a:t>Foundation</a:t>
            </a:r>
            <a:r>
              <a:rPr lang="fr-FR" sz="2000" dirty="0"/>
              <a:t> (BNF)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sz="2000" dirty="0"/>
              <a:t>Scientific Advisory Committee on Nutrition (SACN)</a:t>
            </a:r>
            <a:endParaRPr lang="fr-FR" sz="2000" dirty="0"/>
          </a:p>
          <a:p>
            <a:pPr marL="0" indent="0" fontAlgn="auto">
              <a:spcAft>
                <a:spcPts val="0"/>
              </a:spcAft>
              <a:buFont typeface="Arial" charset="0"/>
              <a:buNone/>
              <a:defRPr/>
            </a:pPr>
            <a:endParaRPr lang="en-US" sz="2000" dirty="0"/>
          </a:p>
        </p:txBody>
      </p:sp>
      <p:sp>
        <p:nvSpPr>
          <p:cNvPr id="26627" name="Text Placeholder 2"/>
          <p:cNvSpPr>
            <a:spLocks noGrp="1"/>
          </p:cNvSpPr>
          <p:nvPr>
            <p:ph type="body" sz="quarter" idx="3"/>
          </p:nvPr>
        </p:nvSpPr>
        <p:spPr bwMode="auto">
          <a:xfrm>
            <a:off x="6399213" y="2760663"/>
            <a:ext cx="4319587" cy="324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Eatwell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Challenge</a:t>
            </a:r>
          </a:p>
          <a:p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Eatwell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Guide videos</a:t>
            </a:r>
          </a:p>
          <a:p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Eatwell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Guide 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Kahoot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quizzes</a:t>
            </a:r>
          </a:p>
          <a:p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Eatwell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Guide posters</a:t>
            </a:r>
          </a:p>
          <a:p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Fibre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line up</a:t>
            </a:r>
          </a:p>
          <a:p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Dairy posters</a:t>
            </a:r>
          </a:p>
        </p:txBody>
      </p:sp>
      <p:sp>
        <p:nvSpPr>
          <p:cNvPr id="26628" name="Title 3"/>
          <p:cNvSpPr>
            <a:spLocks noGrp="1"/>
          </p:cNvSpPr>
          <p:nvPr>
            <p:ph type="title"/>
          </p:nvPr>
        </p:nvSpPr>
        <p:spPr bwMode="auto">
          <a:xfrm>
            <a:off x="1169988" y="1563688"/>
            <a:ext cx="9718675" cy="720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latin typeface="Arial" panose="020B0604020202020204" pitchFamily="34" charset="0"/>
                <a:cs typeface="Arial" panose="020B0604020202020204" pitchFamily="34" charset="0"/>
              </a:rPr>
              <a:t>Further information</a:t>
            </a:r>
          </a:p>
        </p:txBody>
      </p:sp>
    </p:spTree>
    <p:extLst>
      <p:ext uri="{BB962C8B-B14F-4D97-AF65-F5344CB8AC3E}">
        <p14:creationId xmlns:p14="http://schemas.microsoft.com/office/powerpoint/2010/main" val="1060904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atwell guide 2016 FINAL FEB-SMALL PP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985" y="2283798"/>
            <a:ext cx="6182022" cy="43704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Eatwell</a:t>
            </a:r>
            <a:r>
              <a:rPr lang="en-GB" dirty="0"/>
              <a:t> Guide</a:t>
            </a:r>
          </a:p>
        </p:txBody>
      </p:sp>
      <p:pic>
        <p:nvPicPr>
          <p:cNvPr id="4" name="Picture 3" descr="Eatwell pie-1.psd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5007" y="2788850"/>
            <a:ext cx="2993711" cy="3789804"/>
          </a:xfrm>
          <a:prstGeom prst="rect">
            <a:avLst/>
          </a:prstGeom>
        </p:spPr>
      </p:pic>
      <p:pic>
        <p:nvPicPr>
          <p:cNvPr id="5" name="Picture 4" descr="Eatwell pie-5.psd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8838" y="682385"/>
            <a:ext cx="3436164" cy="446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032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nutrition of wheat and dairy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</p:spTree>
    <p:extLst>
      <p:ext uri="{BB962C8B-B14F-4D97-AF65-F5344CB8AC3E}">
        <p14:creationId xmlns:p14="http://schemas.microsoft.com/office/powerpoint/2010/main" val="22806425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Wheat – what food is included?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891400" cy="3600000"/>
          </a:xfrm>
        </p:spPr>
        <p:txBody>
          <a:bodyPr/>
          <a:lstStyle/>
          <a:p>
            <a:r>
              <a:rPr lang="en-GB" sz="2000" dirty="0"/>
              <a:t>There are many different foods containing wheat in this group of the </a:t>
            </a:r>
            <a:r>
              <a:rPr lang="en-GB" sz="2000" dirty="0" err="1"/>
              <a:t>Eatwell</a:t>
            </a:r>
            <a:r>
              <a:rPr lang="en-GB" sz="2000" dirty="0"/>
              <a:t> Guide.</a:t>
            </a:r>
          </a:p>
          <a:p>
            <a:r>
              <a:rPr lang="en-GB" sz="2000" dirty="0"/>
              <a:t>Some foods, including rice and potatoes are included in this group, but do not contain wheat.</a:t>
            </a:r>
          </a:p>
          <a:p>
            <a:r>
              <a:rPr lang="en-GB" sz="2000" dirty="0"/>
              <a:t>Wheat is one of the world's most commonly consumed cereal grains and forms a staple part of the UK diet.</a:t>
            </a:r>
          </a:p>
          <a:p>
            <a:r>
              <a:rPr lang="en-GB" sz="2000" dirty="0"/>
              <a:t>Foods that contain wheat include: breads, breakfast cereals, biscuits, crackers, crumpets, scones, pancakes, cakes, pizza, pasta, pastries and Yorkshire puddings.</a:t>
            </a:r>
          </a:p>
        </p:txBody>
      </p:sp>
      <p:pic>
        <p:nvPicPr>
          <p:cNvPr id="6" name="Picture 5" descr="Eatwell pie-1.psd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5045" y="1923798"/>
            <a:ext cx="3584191" cy="453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669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Myth or fact?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“White bread does not have any vitamins and minerals.”</a:t>
            </a:r>
          </a:p>
          <a:p>
            <a:endParaRPr lang="en-GB" dirty="0"/>
          </a:p>
        </p:txBody>
      </p:sp>
      <p:pic>
        <p:nvPicPr>
          <p:cNvPr id="4" name="Picture 10" descr="white br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3061" y="2916875"/>
            <a:ext cx="4470407" cy="298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 rot="19668570">
            <a:off x="3903648" y="2597968"/>
            <a:ext cx="2297113" cy="1108075"/>
          </a:xfrm>
          <a:prstGeom prst="rect">
            <a:avLst/>
          </a:prstGeom>
          <a:gradFill rotWithShape="1">
            <a:gsLst>
              <a:gs pos="0">
                <a:srgbClr val="DDDDDD"/>
              </a:gs>
              <a:gs pos="100000">
                <a:srgbClr val="DA0000">
                  <a:alpha val="20000"/>
                </a:srgbClr>
              </a:gs>
            </a:gsLst>
            <a:lin ang="5400000" scaled="1"/>
          </a:gradFill>
          <a:ln w="76200" cap="rnd">
            <a:pattFill prst="trellis">
              <a:fgClr>
                <a:srgbClr val="DA0000"/>
              </a:fgClr>
              <a:bgClr>
                <a:schemeClr val="bg2"/>
              </a:bgClr>
            </a:patt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GB" sz="6600" b="1" dirty="0">
                <a:solidFill>
                  <a:srgbClr val="DA0000"/>
                </a:solidFill>
                <a:effectDag name="">
                  <a:cont type="tree" name="">
                    <a:effect ref="fillLine"/>
                    <a:outerShdw dist="38100" dir="13500000" algn="br">
                      <a:srgbClr val="FF5555"/>
                    </a:outerShdw>
                  </a:cont>
                  <a:cont type="tree" name="">
                    <a:effect ref="fillLine"/>
                    <a:outerShdw dist="38100" dir="2700000" algn="tl">
                      <a:srgbClr val="820000"/>
                    </a:outerShdw>
                  </a:cont>
                  <a:effect ref="fillLine"/>
                </a:effectDag>
              </a:rPr>
              <a:t>Myth</a:t>
            </a:r>
            <a:endParaRPr lang="en-US" sz="6600" b="1" dirty="0">
              <a:solidFill>
                <a:srgbClr val="DA0000"/>
              </a:solidFill>
              <a:effectDag name="">
                <a:cont type="tree" name="">
                  <a:effect ref="fillLine"/>
                  <a:outerShdw dist="38100" dir="13500000" algn="br">
                    <a:srgbClr val="FF5555"/>
                  </a:outerShdw>
                </a:cont>
                <a:cont type="tree" name="">
                  <a:effect ref="fillLine"/>
                  <a:outerShdw dist="38100" dir="2700000" algn="tl">
                    <a:srgbClr val="820000"/>
                  </a:outerShdw>
                </a:cont>
                <a:effect ref="fillLine"/>
              </a:effectDag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169274" y="4367711"/>
            <a:ext cx="6173787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dirty="0"/>
              <a:t>White and brown flour in the UK is fortified with iron, calcium, niacin and </a:t>
            </a:r>
            <a:r>
              <a:rPr lang="en-GB" altLang="en-US" dirty="0" err="1"/>
              <a:t>thiamin</a:t>
            </a:r>
            <a:r>
              <a:rPr lang="en-GB" altLang="en-US" dirty="0"/>
              <a:t>. Products made from these types of flour can be a source of these micronutrients, as well as providing protein and fibre.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604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Nutrient composition of bread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400" dirty="0"/>
              <a:t>“White bread does not have any vitamins and minerals.”</a:t>
            </a:r>
          </a:p>
          <a:p>
            <a:endParaRPr lang="en-GB" dirty="0"/>
          </a:p>
        </p:txBody>
      </p:sp>
      <p:pic>
        <p:nvPicPr>
          <p:cNvPr id="4" name="Picture 10" descr="white brea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43061" y="2916875"/>
            <a:ext cx="4470407" cy="2984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84756"/>
              </p:ext>
            </p:extLst>
          </p:nvPr>
        </p:nvGraphicFramePr>
        <p:xfrm>
          <a:off x="1169276" y="3490919"/>
          <a:ext cx="5249594" cy="20748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9300">
                  <a:extLst>
                    <a:ext uri="{9D8B030D-6E8A-4147-A177-3AD203B41FA5}">
                      <a16:colId xmlns:a16="http://schemas.microsoft.com/office/drawing/2014/main" val="1288667982"/>
                    </a:ext>
                  </a:extLst>
                </a:gridCol>
                <a:gridCol w="847402">
                  <a:extLst>
                    <a:ext uri="{9D8B030D-6E8A-4147-A177-3AD203B41FA5}">
                      <a16:colId xmlns:a16="http://schemas.microsoft.com/office/drawing/2014/main" val="2930413099"/>
                    </a:ext>
                  </a:extLst>
                </a:gridCol>
                <a:gridCol w="1214722">
                  <a:extLst>
                    <a:ext uri="{9D8B030D-6E8A-4147-A177-3AD203B41FA5}">
                      <a16:colId xmlns:a16="http://schemas.microsoft.com/office/drawing/2014/main" val="1936685966"/>
                    </a:ext>
                  </a:extLst>
                </a:gridCol>
                <a:gridCol w="1108170">
                  <a:extLst>
                    <a:ext uri="{9D8B030D-6E8A-4147-A177-3AD203B41FA5}">
                      <a16:colId xmlns:a16="http://schemas.microsoft.com/office/drawing/2014/main" val="1781029332"/>
                    </a:ext>
                  </a:extLst>
                </a:gridCol>
              </a:tblGrid>
              <a:tr h="3975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Average values per 100g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White bread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Brown bread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Arial" panose="020B0604020202020204" pitchFamily="34" charset="0"/>
                          <a:ea typeface="MS Mincho"/>
                          <a:cs typeface="Times New Roman" panose="02020603050405020304" pitchFamily="18" charset="0"/>
                        </a:rPr>
                        <a:t>Wholemeal bread</a:t>
                      </a:r>
                      <a:endParaRPr lang="en-GB" sz="1400" dirty="0">
                        <a:effectLst/>
                        <a:latin typeface="Cambria" panose="02040503050406030204" pitchFamily="18" charset="0"/>
                        <a:ea typeface="MS Mincho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4318748"/>
                  </a:ext>
                </a:extLst>
              </a:tr>
              <a:tr h="3735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Iron (mg)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1.5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2.2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2.4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7177099"/>
                  </a:ext>
                </a:extLst>
              </a:tr>
              <a:tr h="39391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Calcium (mg)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155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186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106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8807979"/>
                  </a:ext>
                </a:extLst>
              </a:tr>
              <a:tr h="4347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Niacin (mg)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1.60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2.80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3.80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1021190"/>
                  </a:ext>
                </a:extLst>
              </a:tr>
              <a:tr h="44592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Thiamin</a:t>
                      </a:r>
                      <a:r>
                        <a:rPr lang="en-GB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 (mg)</a:t>
                      </a:r>
                      <a:endParaRPr lang="en-GB" sz="1400" dirty="0">
                        <a:effectLst/>
                        <a:latin typeface="Arial" panose="020B0604020202020204" pitchFamily="34" charset="0"/>
                        <a:ea typeface="MS Mincho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0.22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  <a:latin typeface="Arial" panose="020B0604020202020204" pitchFamily="34" charset="0"/>
                          <a:ea typeface="MS Mincho"/>
                          <a:cs typeface="Arial" panose="020B0604020202020204" pitchFamily="34" charset="0"/>
                        </a:rPr>
                        <a:t>0.25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36445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796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Nutrients in starchy food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Starchy foods can provide:</a:t>
            </a:r>
          </a:p>
          <a:p>
            <a:r>
              <a:rPr lang="en-GB" sz="2000" b="1" dirty="0"/>
              <a:t>Fibre</a:t>
            </a:r>
            <a:r>
              <a:rPr lang="en-GB" sz="2000" dirty="0"/>
              <a:t> – helps to maintain normal bowel function.</a:t>
            </a:r>
          </a:p>
          <a:p>
            <a:r>
              <a:rPr lang="en-GB" sz="2000" b="1" dirty="0"/>
              <a:t>B Vitamins</a:t>
            </a:r>
            <a:r>
              <a:rPr lang="en-GB" sz="2000" dirty="0"/>
              <a:t> – for example </a:t>
            </a:r>
            <a:r>
              <a:rPr lang="en-GB" sz="2000" dirty="0" err="1"/>
              <a:t>thiamin</a:t>
            </a:r>
            <a:r>
              <a:rPr lang="en-GB" sz="2000" dirty="0"/>
              <a:t>, which helps the body use the energy from the carbohydrates we eat.</a:t>
            </a:r>
          </a:p>
          <a:p>
            <a:r>
              <a:rPr lang="en-GB" sz="2000" b="1" dirty="0"/>
              <a:t>Iron</a:t>
            </a:r>
            <a:r>
              <a:rPr lang="en-GB" sz="2000" dirty="0"/>
              <a:t> – required by red blood cells which transport oxygen around the body.</a:t>
            </a:r>
          </a:p>
          <a:p>
            <a:r>
              <a:rPr lang="en-GB" sz="2000" b="1" dirty="0"/>
              <a:t>Calcium</a:t>
            </a:r>
            <a:r>
              <a:rPr lang="en-GB" sz="2000" dirty="0"/>
              <a:t> – to help develop and maintain healthy bones and teeth.</a:t>
            </a:r>
          </a:p>
          <a:p>
            <a:r>
              <a:rPr lang="en-GB" sz="2000" b="1" dirty="0"/>
              <a:t>Folate</a:t>
            </a:r>
            <a:r>
              <a:rPr lang="en-GB" sz="2000" dirty="0"/>
              <a:t> – needed for the formation of healthy red blood cells and for the nervous system.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6937653" y="5429016"/>
            <a:ext cx="5043815" cy="1015663"/>
          </a:xfrm>
          <a:prstGeom prst="rect">
            <a:avLst/>
          </a:prstGeom>
          <a:solidFill>
            <a:srgbClr val="F2E2E9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is important when we are choosing starchy carbohydrates that we try to choose wholegrain or higher fibre varieties.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6810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Fibre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569493" cy="3600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2000" dirty="0"/>
              <a:t>Adults are </a:t>
            </a:r>
            <a:r>
              <a:rPr lang="en-GB" sz="2000" b="1" dirty="0">
                <a:solidFill>
                  <a:srgbClr val="00B050"/>
                </a:solidFill>
              </a:rPr>
              <a:t>recommended</a:t>
            </a:r>
            <a:r>
              <a:rPr lang="en-GB" sz="2000" dirty="0"/>
              <a:t> to eat </a:t>
            </a:r>
            <a:r>
              <a:rPr lang="en-GB" sz="2000" b="1" dirty="0">
                <a:solidFill>
                  <a:srgbClr val="00B050"/>
                </a:solidFill>
              </a:rPr>
              <a:t>30g of fibre per day</a:t>
            </a:r>
            <a:r>
              <a:rPr lang="en-GB" sz="2000" dirty="0"/>
              <a:t>.</a:t>
            </a:r>
          </a:p>
          <a:p>
            <a:pPr marL="0" indent="0">
              <a:buNone/>
              <a:defRPr/>
            </a:pPr>
            <a:r>
              <a:rPr lang="en-GB" sz="2000" b="1" dirty="0">
                <a:solidFill>
                  <a:schemeClr val="accent2"/>
                </a:solidFill>
              </a:rPr>
              <a:t>Current adult intake </a:t>
            </a:r>
            <a:r>
              <a:rPr lang="en-GB" sz="2000" dirty="0"/>
              <a:t>is around </a:t>
            </a:r>
            <a:r>
              <a:rPr lang="en-GB" sz="2000" b="1" dirty="0">
                <a:solidFill>
                  <a:schemeClr val="accent2"/>
                </a:solidFill>
              </a:rPr>
              <a:t>19g per day </a:t>
            </a:r>
            <a:r>
              <a:rPr lang="en-GB" sz="2000" dirty="0"/>
              <a:t>on average.</a:t>
            </a:r>
          </a:p>
          <a:p>
            <a:pPr marL="0" indent="0">
              <a:buNone/>
              <a:defRPr/>
            </a:pPr>
            <a:r>
              <a:rPr lang="en-GB" sz="2000" dirty="0"/>
              <a:t>Diets high in fibre are associated with a reduced risk of heart disease, type 2 diabetes and colorectal cancer.</a:t>
            </a:r>
          </a:p>
          <a:p>
            <a:pPr marL="0" indent="0">
              <a:buNone/>
              <a:defRPr/>
            </a:pPr>
            <a:r>
              <a:rPr lang="en-GB" sz="2000" dirty="0"/>
              <a:t>It is also important for digestive health and may increase fullness.</a:t>
            </a:r>
          </a:p>
          <a:p>
            <a:pPr marL="0" indent="0">
              <a:buNone/>
              <a:defRPr/>
            </a:pPr>
            <a:r>
              <a:rPr lang="en-GB" sz="2000" dirty="0"/>
              <a:t>We can consume more fibre by increasing our consumption of </a:t>
            </a:r>
            <a:r>
              <a:rPr lang="en-GB" sz="2000" b="1" dirty="0"/>
              <a:t>wholegrains</a:t>
            </a:r>
            <a:r>
              <a:rPr lang="en-GB" sz="2000" dirty="0"/>
              <a:t>, choosing a </a:t>
            </a:r>
            <a:r>
              <a:rPr lang="en-GB" sz="2000" b="1" dirty="0"/>
              <a:t>high fibre breakfast cereal</a:t>
            </a:r>
            <a:r>
              <a:rPr lang="en-GB" sz="2000" dirty="0"/>
              <a:t> and including plenty of </a:t>
            </a:r>
            <a:r>
              <a:rPr lang="en-GB" sz="2000" b="1" dirty="0"/>
              <a:t>fruit and vegetables </a:t>
            </a:r>
            <a:r>
              <a:rPr lang="en-GB" sz="2000" dirty="0"/>
              <a:t>and</a:t>
            </a:r>
            <a:r>
              <a:rPr lang="en-GB" sz="2000" b="1" dirty="0"/>
              <a:t> pulses, nuts and seeds </a:t>
            </a:r>
            <a:r>
              <a:rPr lang="en-GB" sz="2000" dirty="0"/>
              <a:t>within our diet.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654107"/>
              </p:ext>
            </p:extLst>
          </p:nvPr>
        </p:nvGraphicFramePr>
        <p:xfrm>
          <a:off x="8087176" y="1963867"/>
          <a:ext cx="3672408" cy="2535555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785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9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7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19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group (years)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Dietary recommendation (g/day)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intake (g/day)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0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1.5-3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</a:t>
                      </a:r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▼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10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4-10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</a:t>
                      </a:r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▼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10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11-18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15.3</a:t>
                      </a:r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▼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10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19-64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19.0</a:t>
                      </a:r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▼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10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65+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17.5</a:t>
                      </a:r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▼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10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75+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16.5</a:t>
                      </a:r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▼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10064056" y="4630462"/>
            <a:ext cx="1955548" cy="182071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C000"/>
              </a:solidFill>
            </a:endParaRPr>
          </a:p>
          <a:p>
            <a:pPr algn="ctr"/>
            <a:r>
              <a:rPr lang="en-GB" dirty="0">
                <a:solidFill>
                  <a:srgbClr val="FFC000"/>
                </a:solidFill>
              </a:rPr>
              <a:t>NDNS </a:t>
            </a:r>
            <a:r>
              <a:rPr lang="en-GB" dirty="0"/>
              <a:t> </a:t>
            </a:r>
          </a:p>
          <a:p>
            <a:pPr algn="ctr"/>
            <a:r>
              <a:rPr lang="en-GB" dirty="0"/>
              <a:t>31% adults &amp; 8% teens meet 5 A DAY</a:t>
            </a:r>
          </a:p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7879445" y="4610645"/>
            <a:ext cx="2043935" cy="1840535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 </a:t>
            </a:r>
          </a:p>
          <a:p>
            <a:pPr algn="ctr"/>
            <a:r>
              <a:rPr lang="en-GB" dirty="0"/>
              <a:t>18% adults &amp; 15% children</a:t>
            </a:r>
          </a:p>
          <a:p>
            <a:pPr algn="ctr"/>
            <a:r>
              <a:rPr lang="en-GB" dirty="0"/>
              <a:t>have no wholegrain consumption</a:t>
            </a:r>
          </a:p>
          <a:p>
            <a:pPr algn="ctr"/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292976" y="6273720"/>
            <a:ext cx="1915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The Fibre line up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519" y="930543"/>
            <a:ext cx="3919979" cy="552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923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Wheat, gluten and excluding foods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4977001" cy="3600000"/>
          </a:xfrm>
        </p:spPr>
        <p:txBody>
          <a:bodyPr/>
          <a:lstStyle/>
          <a:p>
            <a:r>
              <a:rPr lang="en-GB" sz="2000" dirty="0"/>
              <a:t>Only around 1% of the population have coeliac disease.</a:t>
            </a:r>
          </a:p>
          <a:p>
            <a:r>
              <a:rPr lang="en-GB" sz="2000" dirty="0"/>
              <a:t>However, a recent survey found that </a:t>
            </a:r>
            <a:r>
              <a:rPr lang="en-GB" sz="2000" b="1" dirty="0"/>
              <a:t>8% of participants avoid gluten as ‘part of a healthy lifestyle’</a:t>
            </a:r>
            <a:r>
              <a:rPr lang="en-GB" sz="2000" dirty="0"/>
              <a:t>.</a:t>
            </a:r>
          </a:p>
          <a:p>
            <a:r>
              <a:rPr lang="en-GB" sz="2000" dirty="0"/>
              <a:t>Although some media reporting has indicated benefits to cutting out gluten, there is no reason to do so in the absence of a gluten related disorder.</a:t>
            </a:r>
          </a:p>
          <a:p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0492033" y="6139347"/>
            <a:ext cx="1244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Mintel 2018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3308" y="1923798"/>
            <a:ext cx="2794576" cy="39922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1188" y="2334451"/>
            <a:ext cx="5295900" cy="82867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0384" y="4459240"/>
            <a:ext cx="5270924" cy="168010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21188" y="3316332"/>
            <a:ext cx="5569162" cy="99449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40952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Wheat, gluten and excluding foods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5797133" cy="3600000"/>
          </a:xfrm>
        </p:spPr>
        <p:txBody>
          <a:bodyPr/>
          <a:lstStyle/>
          <a:p>
            <a:r>
              <a:rPr lang="en-GB" sz="2000" dirty="0"/>
              <a:t>Cutting out gluten without reason may result in poorer nutrition (such as reduced intake of </a:t>
            </a:r>
            <a:r>
              <a:rPr lang="en-GB" sz="2000" dirty="0" smtClean="0"/>
              <a:t>wholegrains, micronutrients </a:t>
            </a:r>
            <a:r>
              <a:rPr lang="en-GB" sz="2000" dirty="0"/>
              <a:t>and fibre).</a:t>
            </a:r>
          </a:p>
          <a:p>
            <a:r>
              <a:rPr lang="en-GB" sz="2000" dirty="0"/>
              <a:t>Coeliac disease is also more difficult to clinically diagnose if a person has eliminated gluten from their diet.</a:t>
            </a:r>
          </a:p>
          <a:p>
            <a:r>
              <a:rPr lang="en-GB" sz="2000" dirty="0"/>
              <a:t>People who think they suffer from a food allergy or other food intolerance should seek professional advice from their GP.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03648" y="2024540"/>
            <a:ext cx="4232636" cy="423263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339909" y="6171092"/>
            <a:ext cx="369364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Wheat intolerance and coeliac disease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801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1277</Words>
  <Application>Microsoft Office PowerPoint</Application>
  <PresentationFormat>Widescreen</PresentationFormat>
  <Paragraphs>225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Cambria</vt:lpstr>
      <vt:lpstr>MS Mincho</vt:lpstr>
      <vt:lpstr>Times New Roman</vt:lpstr>
      <vt:lpstr>Office Theme</vt:lpstr>
      <vt:lpstr>Custom Design</vt:lpstr>
      <vt:lpstr>1_Custom Design</vt:lpstr>
      <vt:lpstr>3_Custom Design</vt:lpstr>
      <vt:lpstr>The nutrition of wheat and dairy Alex White British Nutrition Foundation</vt:lpstr>
      <vt:lpstr>The Eatwell Guide</vt:lpstr>
      <vt:lpstr>Wheat – what food is included?</vt:lpstr>
      <vt:lpstr>Myth or fact?</vt:lpstr>
      <vt:lpstr>Nutrient composition of bread</vt:lpstr>
      <vt:lpstr>Nutrients in starchy food</vt:lpstr>
      <vt:lpstr>Fibre</vt:lpstr>
      <vt:lpstr>Wheat, gluten and excluding foods</vt:lpstr>
      <vt:lpstr>Wheat, gluten and excluding foods</vt:lpstr>
      <vt:lpstr>Dairy and alternatives – what food is included?</vt:lpstr>
      <vt:lpstr>Dairy and alternatives</vt:lpstr>
      <vt:lpstr>Nutrients in dairy</vt:lpstr>
      <vt:lpstr>How much does dairy contribute to nutrient intakes?</vt:lpstr>
      <vt:lpstr>Myth or fact?</vt:lpstr>
      <vt:lpstr>Choosing lower fat and sugar options</vt:lpstr>
      <vt:lpstr>Choosing lower fat and sugar options</vt:lpstr>
      <vt:lpstr>Choosing lower fat and sugar options</vt:lpstr>
      <vt:lpstr>Healthy, varied and balanced diet</vt:lpstr>
      <vt:lpstr>Further information</vt:lpstr>
      <vt:lpstr>The nutrition of wheat and dairy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 White</cp:lastModifiedBy>
  <cp:revision>100</cp:revision>
  <cp:lastPrinted>2020-01-30T10:44:24Z</cp:lastPrinted>
  <dcterms:created xsi:type="dcterms:W3CDTF">2018-10-10T09:22:08Z</dcterms:created>
  <dcterms:modified xsi:type="dcterms:W3CDTF">2020-01-31T10:57:04Z</dcterms:modified>
</cp:coreProperties>
</file>