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sldIdLst>
    <p:sldId id="256" r:id="rId8"/>
    <p:sldId id="278" r:id="rId9"/>
    <p:sldId id="259" r:id="rId10"/>
    <p:sldId id="271" r:id="rId11"/>
    <p:sldId id="270" r:id="rId12"/>
    <p:sldId id="263" r:id="rId13"/>
    <p:sldId id="264" r:id="rId14"/>
    <p:sldId id="272" r:id="rId15"/>
    <p:sldId id="265" r:id="rId16"/>
    <p:sldId id="266" r:id="rId17"/>
    <p:sldId id="267" r:id="rId18"/>
    <p:sldId id="268" r:id="rId19"/>
    <p:sldId id="262" r:id="rId20"/>
    <p:sldId id="269" r:id="rId21"/>
    <p:sldId id="277" r:id="rId22"/>
    <p:sldId id="276" r:id="rId23"/>
    <p:sldId id="273" r:id="rId24"/>
    <p:sldId id="274" r:id="rId25"/>
    <p:sldId id="261" r:id="rId2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dget Benelam" initials="BB" lastIdx="4" clrIdx="0">
    <p:extLst>
      <p:ext uri="{19B8F6BF-5375-455C-9EA6-DF929625EA0E}">
        <p15:presenceInfo xmlns:p15="http://schemas.microsoft.com/office/powerpoint/2012/main" userId="S-1-5-21-1974762338-2042246095-630515929-11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8B44"/>
    <a:srgbClr val="C7D9BD"/>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FBF12D-83CB-488E-9068-F25D46180823}" v="4" dt="2020-07-15T13:59:12.9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5"/>
    <p:restoredTop sz="94655"/>
  </p:normalViewPr>
  <p:slideViewPr>
    <p:cSldViewPr snapToGrid="0" snapToObjects="1">
      <p:cViewPr varScale="1">
        <p:scale>
          <a:sx n="67" d="100"/>
          <a:sy n="67" d="100"/>
        </p:scale>
        <p:origin x="68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White" userId="07f4b406-cfdf-44ea-80a5-e7a034eaf81e" providerId="ADAL" clId="{B5FBF12D-83CB-488E-9068-F25D46180823}"/>
    <pc:docChg chg="custSel addSld delSld modSld sldOrd">
      <pc:chgData name="Alex White" userId="07f4b406-cfdf-44ea-80a5-e7a034eaf81e" providerId="ADAL" clId="{B5FBF12D-83CB-488E-9068-F25D46180823}" dt="2020-07-15T13:59:25.808" v="14" actId="20577"/>
      <pc:docMkLst>
        <pc:docMk/>
      </pc:docMkLst>
      <pc:sldChg chg="modSp del mod">
        <pc:chgData name="Alex White" userId="07f4b406-cfdf-44ea-80a5-e7a034eaf81e" providerId="ADAL" clId="{B5FBF12D-83CB-488E-9068-F25D46180823}" dt="2020-07-15T13:59:05.200" v="7" actId="47"/>
        <pc:sldMkLst>
          <pc:docMk/>
          <pc:sldMk cId="1485787659" sldId="257"/>
        </pc:sldMkLst>
        <pc:spChg chg="mod">
          <ac:chgData name="Alex White" userId="07f4b406-cfdf-44ea-80a5-e7a034eaf81e" providerId="ADAL" clId="{B5FBF12D-83CB-488E-9068-F25D46180823}" dt="2020-07-15T13:58:47.947" v="3" actId="21"/>
          <ac:spMkLst>
            <pc:docMk/>
            <pc:sldMk cId="1485787659" sldId="257"/>
            <ac:spMk id="2" creationId="{00000000-0000-0000-0000-000000000000}"/>
          </ac:spMkLst>
        </pc:spChg>
        <pc:spChg chg="mod">
          <ac:chgData name="Alex White" userId="07f4b406-cfdf-44ea-80a5-e7a034eaf81e" providerId="ADAL" clId="{B5FBF12D-83CB-488E-9068-F25D46180823}" dt="2020-07-15T13:58:57.987" v="5" actId="21"/>
          <ac:spMkLst>
            <pc:docMk/>
            <pc:sldMk cId="1485787659" sldId="257"/>
            <ac:spMk id="3" creationId="{00000000-0000-0000-0000-000000000000}"/>
          </ac:spMkLst>
        </pc:spChg>
      </pc:sldChg>
      <pc:sldChg chg="addSp delSp modSp add mod ord">
        <pc:chgData name="Alex White" userId="07f4b406-cfdf-44ea-80a5-e7a034eaf81e" providerId="ADAL" clId="{B5FBF12D-83CB-488E-9068-F25D46180823}" dt="2020-07-15T13:59:25.808" v="14" actId="20577"/>
        <pc:sldMkLst>
          <pc:docMk/>
          <pc:sldMk cId="591371987" sldId="278"/>
        </pc:sldMkLst>
        <pc:spChg chg="mod">
          <ac:chgData name="Alex White" userId="07f4b406-cfdf-44ea-80a5-e7a034eaf81e" providerId="ADAL" clId="{B5FBF12D-83CB-488E-9068-F25D46180823}" dt="2020-07-15T13:58:53.960" v="4"/>
          <ac:spMkLst>
            <pc:docMk/>
            <pc:sldMk cId="591371987" sldId="278"/>
            <ac:spMk id="2" creationId="{00000000-0000-0000-0000-000000000000}"/>
          </ac:spMkLst>
        </pc:spChg>
        <pc:spChg chg="mod">
          <ac:chgData name="Alex White" userId="07f4b406-cfdf-44ea-80a5-e7a034eaf81e" providerId="ADAL" clId="{B5FBF12D-83CB-488E-9068-F25D46180823}" dt="2020-07-15T13:59:25.808" v="14" actId="20577"/>
          <ac:spMkLst>
            <pc:docMk/>
            <pc:sldMk cId="591371987" sldId="278"/>
            <ac:spMk id="3" creationId="{00000000-0000-0000-0000-000000000000}"/>
          </ac:spMkLst>
        </pc:spChg>
        <pc:picChg chg="del">
          <ac:chgData name="Alex White" userId="07f4b406-cfdf-44ea-80a5-e7a034eaf81e" providerId="ADAL" clId="{B5FBF12D-83CB-488E-9068-F25D46180823}" dt="2020-07-15T13:59:07.515" v="8" actId="478"/>
          <ac:picMkLst>
            <pc:docMk/>
            <pc:sldMk cId="591371987" sldId="278"/>
            <ac:picMk id="4" creationId="{00000000-0000-0000-0000-000000000000}"/>
          </ac:picMkLst>
        </pc:picChg>
        <pc:picChg chg="add mod">
          <ac:chgData name="Alex White" userId="07f4b406-cfdf-44ea-80a5-e7a034eaf81e" providerId="ADAL" clId="{B5FBF12D-83CB-488E-9068-F25D46180823}" dt="2020-07-15T13:59:18.977" v="11" actId="1076"/>
          <ac:picMkLst>
            <pc:docMk/>
            <pc:sldMk cId="591371987" sldId="278"/>
            <ac:picMk id="5" creationId="{2AC05938-FE61-408C-9BE9-E6A25C81DA5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158B44"/>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158B44"/>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7D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158B44"/>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2019</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2020</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2020</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2020</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21.jpeg"/><Relationship Id="rId7" Type="http://schemas.openxmlformats.org/officeDocument/2006/relationships/image" Target="../media/image13.jpg"/><Relationship Id="rId2" Type="http://schemas.openxmlformats.org/officeDocument/2006/relationships/image" Target="../media/image20.jpeg"/><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19.jpeg"/><Relationship Id="rId4" Type="http://schemas.openxmlformats.org/officeDocument/2006/relationships/image" Target="../media/image22.jpeg"/><Relationship Id="rId9" Type="http://schemas.openxmlformats.org/officeDocument/2006/relationships/image" Target="../media/image2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Healthy hydration</a:t>
            </a:r>
          </a:p>
        </p:txBody>
      </p:sp>
      <p:pic>
        <p:nvPicPr>
          <p:cNvPr id="3" name="Picture 2" descr="S:\Shared\BNF Healthy Eating Week 2020\BNF HEW logos and icons\Challenge icons\Icons 2020\Final logos\PNG\drink plenty icon 2020_final.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48887" y="2562024"/>
            <a:ext cx="1952625" cy="2132965"/>
          </a:xfrm>
          <a:prstGeom prst="rect">
            <a:avLst/>
          </a:prstGeom>
          <a:noFill/>
          <a:ln>
            <a:noFill/>
          </a:ln>
        </p:spPr>
      </p:pic>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Tea and coffee</a:t>
            </a:r>
            <a:endParaRPr lang="en-GB" dirty="0"/>
          </a:p>
        </p:txBody>
      </p:sp>
      <p:sp>
        <p:nvSpPr>
          <p:cNvPr id="3" name="Subtitle 2"/>
          <p:cNvSpPr>
            <a:spLocks noGrp="1"/>
          </p:cNvSpPr>
          <p:nvPr>
            <p:ph type="subTitle" idx="1"/>
          </p:nvPr>
        </p:nvSpPr>
        <p:spPr>
          <a:xfrm>
            <a:off x="1169276" y="2571092"/>
            <a:ext cx="6291203" cy="3600000"/>
          </a:xfrm>
        </p:spPr>
        <p:txBody>
          <a:bodyPr/>
          <a:lstStyle/>
          <a:p>
            <a:pPr marL="0" indent="0">
              <a:buNone/>
            </a:pPr>
            <a:r>
              <a:rPr lang="en-GB" dirty="0"/>
              <a:t>Caffeine is naturally present in tea and coffee. Small amounts are harmless but high intakes should be avoided, especially for young children.</a:t>
            </a:r>
          </a:p>
          <a:p>
            <a:pPr marL="0" indent="0">
              <a:buNone/>
            </a:pPr>
            <a:r>
              <a:rPr lang="en-GB" dirty="0"/>
              <a:t>It’s best for children (aged 5-11) to drink decaffeinated tea and coffee with reduced-fat milks and no added sugars.</a:t>
            </a:r>
          </a:p>
        </p:txBody>
      </p:sp>
      <p:sp>
        <p:nvSpPr>
          <p:cNvPr id="4" name="Oval 3"/>
          <p:cNvSpPr/>
          <p:nvPr/>
        </p:nvSpPr>
        <p:spPr>
          <a:xfrm>
            <a:off x="8899751" y="2711153"/>
            <a:ext cx="2519362" cy="1079500"/>
          </a:xfrm>
          <a:prstGeom prst="ellipse">
            <a:avLst/>
          </a:prstGeom>
          <a:solidFill>
            <a:srgbClr val="158B44">
              <a:alpha val="69804"/>
            </a:srgbClr>
          </a:solidFill>
          <a:ln>
            <a:solidFill>
              <a:srgbClr val="158B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2000" b="1" dirty="0">
                <a:solidFill>
                  <a:schemeClr val="bg1"/>
                </a:solidFill>
                <a:latin typeface="Arial" panose="020B0604020202020204" pitchFamily="34" charset="0"/>
                <a:cs typeface="Arial" panose="020B0604020202020204" pitchFamily="34" charset="0"/>
              </a:rPr>
              <a:t>Occasionally </a:t>
            </a:r>
            <a:r>
              <a:rPr lang="en-US" sz="1200" b="1" dirty="0">
                <a:solidFill>
                  <a:schemeClr val="bg1"/>
                </a:solidFill>
                <a:latin typeface="Arial" panose="020B0604020202020204" pitchFamily="34" charset="0"/>
                <a:cs typeface="Arial" panose="020B0604020202020204" pitchFamily="34" charset="0"/>
              </a:rPr>
              <a:t>(and in small amounts if caffeinated)</a:t>
            </a:r>
            <a:endParaRPr lang="en-GB" sz="1200" b="1"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7731" y="4077947"/>
            <a:ext cx="3048000" cy="2026920"/>
          </a:xfrm>
          <a:prstGeom prst="rect">
            <a:avLst/>
          </a:prstGeom>
        </p:spPr>
      </p:pic>
    </p:spTree>
    <p:extLst>
      <p:ext uri="{BB962C8B-B14F-4D97-AF65-F5344CB8AC3E}">
        <p14:creationId xmlns:p14="http://schemas.microsoft.com/office/powerpoint/2010/main" val="2485221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Sugary drinks</a:t>
            </a:r>
            <a:endParaRPr lang="en-GB" dirty="0"/>
          </a:p>
        </p:txBody>
      </p:sp>
      <p:sp>
        <p:nvSpPr>
          <p:cNvPr id="3" name="Subtitle 2"/>
          <p:cNvSpPr>
            <a:spLocks noGrp="1"/>
          </p:cNvSpPr>
          <p:nvPr>
            <p:ph type="subTitle" idx="1"/>
          </p:nvPr>
        </p:nvSpPr>
        <p:spPr>
          <a:xfrm>
            <a:off x="1169276" y="2571092"/>
            <a:ext cx="5932279" cy="3600000"/>
          </a:xfrm>
        </p:spPr>
        <p:txBody>
          <a:bodyPr/>
          <a:lstStyle/>
          <a:p>
            <a:pPr marL="0" indent="0">
              <a:buNone/>
            </a:pPr>
            <a:r>
              <a:rPr lang="en-GB" dirty="0"/>
              <a:t>Provide fluid but contain calories from sugars, usually without other nutrients, and can be acidic. Sugars and acidity can both be harmful to teeth. Some of these drinks also contain caffeine.</a:t>
            </a:r>
            <a:endParaRPr lang="en-US" dirty="0"/>
          </a:p>
        </p:txBody>
      </p:sp>
      <p:sp>
        <p:nvSpPr>
          <p:cNvPr id="4" name="Oval 3"/>
          <p:cNvSpPr/>
          <p:nvPr/>
        </p:nvSpPr>
        <p:spPr>
          <a:xfrm>
            <a:off x="8899751" y="2711153"/>
            <a:ext cx="2519362" cy="1079500"/>
          </a:xfrm>
          <a:prstGeom prst="ellipse">
            <a:avLst/>
          </a:prstGeom>
          <a:solidFill>
            <a:srgbClr val="158B44">
              <a:alpha val="69804"/>
            </a:srgbClr>
          </a:solidFill>
          <a:ln>
            <a:solidFill>
              <a:srgbClr val="158B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2000" b="1" dirty="0">
                <a:solidFill>
                  <a:schemeClr val="bg1"/>
                </a:solidFill>
                <a:latin typeface="Arial" panose="020B0604020202020204" pitchFamily="34" charset="0"/>
                <a:cs typeface="Arial" panose="020B0604020202020204" pitchFamily="34" charset="0"/>
              </a:rPr>
              <a:t>Avoid</a:t>
            </a:r>
            <a:endParaRPr lang="en-GB" sz="2000" b="1"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73265" t="3259" r="3100" b="16265"/>
          <a:stretch/>
        </p:blipFill>
        <p:spPr>
          <a:xfrm>
            <a:off x="6938593" y="3909360"/>
            <a:ext cx="1164258" cy="2428065"/>
          </a:xfrm>
          <a:prstGeom prst="roundRect">
            <a:avLst/>
          </a:prstGeom>
        </p:spPr>
      </p:pic>
    </p:spTree>
    <p:extLst>
      <p:ext uri="{BB962C8B-B14F-4D97-AF65-F5344CB8AC3E}">
        <p14:creationId xmlns:p14="http://schemas.microsoft.com/office/powerpoint/2010/main" val="1245893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Sports and energy drinks</a:t>
            </a:r>
            <a:endParaRPr lang="en-GB" dirty="0"/>
          </a:p>
        </p:txBody>
      </p:sp>
      <p:sp>
        <p:nvSpPr>
          <p:cNvPr id="3" name="Subtitle 2"/>
          <p:cNvSpPr>
            <a:spLocks noGrp="1"/>
          </p:cNvSpPr>
          <p:nvPr>
            <p:ph type="subTitle" idx="1"/>
          </p:nvPr>
        </p:nvSpPr>
        <p:spPr>
          <a:xfrm>
            <a:off x="1169276" y="2571092"/>
            <a:ext cx="6034829" cy="3600000"/>
          </a:xfrm>
        </p:spPr>
        <p:txBody>
          <a:bodyPr/>
          <a:lstStyle/>
          <a:p>
            <a:pPr marL="0" indent="0">
              <a:buNone/>
            </a:pPr>
            <a:r>
              <a:rPr lang="en-GB" dirty="0"/>
              <a:t>Sports and energy drinks can be high in sugars and energy drinks may contain high levels of caffeine or other stimulants. These drinks are not suitable for young children.</a:t>
            </a:r>
          </a:p>
        </p:txBody>
      </p:sp>
      <p:sp>
        <p:nvSpPr>
          <p:cNvPr id="4" name="Oval 3"/>
          <p:cNvSpPr/>
          <p:nvPr/>
        </p:nvSpPr>
        <p:spPr>
          <a:xfrm>
            <a:off x="8899751" y="2711153"/>
            <a:ext cx="2519362" cy="1079500"/>
          </a:xfrm>
          <a:prstGeom prst="ellipse">
            <a:avLst/>
          </a:prstGeom>
          <a:solidFill>
            <a:srgbClr val="158B44">
              <a:alpha val="69804"/>
            </a:srgbClr>
          </a:solidFill>
          <a:ln>
            <a:solidFill>
              <a:srgbClr val="158B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2000" b="1" dirty="0">
                <a:solidFill>
                  <a:schemeClr val="bg1"/>
                </a:solidFill>
                <a:latin typeface="Arial" panose="020B0604020202020204" pitchFamily="34" charset="0"/>
                <a:cs typeface="Arial" panose="020B0604020202020204" pitchFamily="34" charset="0"/>
              </a:rPr>
              <a:t>Not suitable for children</a:t>
            </a:r>
            <a:endParaRPr lang="en-GB" sz="2000" b="1"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2176" y="3850782"/>
            <a:ext cx="3478726" cy="2320310"/>
          </a:xfrm>
          <a:prstGeom prst="rect">
            <a:avLst/>
          </a:prstGeom>
        </p:spPr>
      </p:pic>
    </p:spTree>
    <p:extLst>
      <p:ext uri="{BB962C8B-B14F-4D97-AF65-F5344CB8AC3E}">
        <p14:creationId xmlns:p14="http://schemas.microsoft.com/office/powerpoint/2010/main" val="2368273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much water do children need?</a:t>
            </a:r>
            <a:endParaRPr lang="en-GB" dirty="0"/>
          </a:p>
        </p:txBody>
      </p:sp>
      <p:sp>
        <p:nvSpPr>
          <p:cNvPr id="3" name="Subtitle 2"/>
          <p:cNvSpPr>
            <a:spLocks noGrp="1"/>
          </p:cNvSpPr>
          <p:nvPr>
            <p:ph type="subTitle" idx="1"/>
          </p:nvPr>
        </p:nvSpPr>
        <p:spPr>
          <a:xfrm>
            <a:off x="1169276" y="2571092"/>
            <a:ext cx="6180107" cy="3600000"/>
          </a:xfrm>
        </p:spPr>
        <p:txBody>
          <a:bodyPr/>
          <a:lstStyle/>
          <a:p>
            <a:pPr marL="0" indent="0">
              <a:buNone/>
            </a:pPr>
            <a:r>
              <a:rPr lang="en-GB" dirty="0"/>
              <a:t>The amount of fluid a child needs depends on many factors including their age, their gender, the weather and how much physical activity they do but generally they should aim to have at least 6-8 drinks every day. Younger children usually need smaller drink servings (150-200ml) than older children (250-300ml). </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1741" y="2520159"/>
            <a:ext cx="2721934" cy="3575210"/>
          </a:xfrm>
          <a:prstGeom prst="rect">
            <a:avLst/>
          </a:prstGeom>
          <a:ln>
            <a:noFill/>
          </a:ln>
          <a:effectLst>
            <a:softEdge rad="112500"/>
          </a:effectLst>
        </p:spPr>
      </p:pic>
    </p:spTree>
    <p:extLst>
      <p:ext uri="{BB962C8B-B14F-4D97-AF65-F5344CB8AC3E}">
        <p14:creationId xmlns:p14="http://schemas.microsoft.com/office/powerpoint/2010/main" val="1878122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Practical tips to keep children hydrated</a:t>
            </a:r>
            <a:br>
              <a:rPr lang="en-GB" dirty="0"/>
            </a:br>
            <a:endParaRPr lang="en-GB" dirty="0"/>
          </a:p>
        </p:txBody>
      </p:sp>
      <p:sp>
        <p:nvSpPr>
          <p:cNvPr id="3" name="Subtitle 2"/>
          <p:cNvSpPr>
            <a:spLocks noGrp="1"/>
          </p:cNvSpPr>
          <p:nvPr>
            <p:ph type="subTitle" idx="1"/>
          </p:nvPr>
        </p:nvSpPr>
        <p:spPr>
          <a:xfrm>
            <a:off x="1169275" y="2571092"/>
            <a:ext cx="5949371" cy="3600000"/>
          </a:xfrm>
        </p:spPr>
        <p:txBody>
          <a:bodyPr/>
          <a:lstStyle/>
          <a:p>
            <a:r>
              <a:rPr lang="en-GB" dirty="0"/>
              <a:t>Ensure children have a drink before school with their breakfast, during breaks/playtime and after getting home. </a:t>
            </a:r>
          </a:p>
          <a:p>
            <a:r>
              <a:rPr lang="en-US" dirty="0"/>
              <a:t>Ensure children have a drink when taking part in physical activity. </a:t>
            </a:r>
            <a:endParaRPr lang="en-GB" dirty="0"/>
          </a:p>
          <a:p>
            <a:r>
              <a:rPr lang="en-GB" dirty="0"/>
              <a:t>Offer extra drinks when the weather is hot.</a:t>
            </a:r>
          </a:p>
          <a:p>
            <a:r>
              <a:rPr lang="en-GB" dirty="0"/>
              <a:t>Always pack a water bottle in a school bag or lunchbox for children heading off to school/outings/other activities.</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660061" y="3076487"/>
            <a:ext cx="3626902" cy="2804048"/>
          </a:xfrm>
          <a:prstGeom prst="rect">
            <a:avLst/>
          </a:prstGeom>
          <a:ln>
            <a:noFill/>
          </a:ln>
          <a:effectLst/>
        </p:spPr>
      </p:pic>
    </p:spTree>
    <p:extLst>
      <p:ext uri="{BB962C8B-B14F-4D97-AF65-F5344CB8AC3E}">
        <p14:creationId xmlns:p14="http://schemas.microsoft.com/office/powerpoint/2010/main" val="70537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Helping your child drink plenty</a:t>
            </a:r>
            <a:endParaRPr lang="en-GB" dirty="0"/>
          </a:p>
        </p:txBody>
      </p:sp>
      <p:sp>
        <p:nvSpPr>
          <p:cNvPr id="3" name="Subtitle 2"/>
          <p:cNvSpPr>
            <a:spLocks noGrp="1"/>
          </p:cNvSpPr>
          <p:nvPr>
            <p:ph type="subTitle" idx="1"/>
          </p:nvPr>
        </p:nvSpPr>
        <p:spPr>
          <a:xfrm>
            <a:off x="1169276" y="2571092"/>
            <a:ext cx="4607681" cy="3600000"/>
          </a:xfrm>
        </p:spPr>
        <p:txBody>
          <a:bodyPr/>
          <a:lstStyle/>
          <a:p>
            <a:pPr marL="0" indent="0">
              <a:buNone/>
            </a:pPr>
            <a:r>
              <a:rPr lang="en-GB" dirty="0"/>
              <a:t>Keep a record with your child of the number and type of drinks they have each day. They can use the ‘drinks chart’ to help them with this. </a:t>
            </a:r>
          </a:p>
          <a:p>
            <a:endParaRPr lang="en-GB" dirty="0"/>
          </a:p>
        </p:txBody>
      </p:sp>
      <p:pic>
        <p:nvPicPr>
          <p:cNvPr id="4" name="Picture 3"/>
          <p:cNvPicPr>
            <a:picLocks noChangeAspect="1"/>
          </p:cNvPicPr>
          <p:nvPr/>
        </p:nvPicPr>
        <p:blipFill>
          <a:blip r:embed="rId2"/>
          <a:stretch>
            <a:fillRect/>
          </a:stretch>
        </p:blipFill>
        <p:spPr>
          <a:xfrm>
            <a:off x="7104185" y="2571092"/>
            <a:ext cx="4557703" cy="3468888"/>
          </a:xfrm>
          <a:prstGeom prst="rect">
            <a:avLst/>
          </a:prstGeom>
        </p:spPr>
      </p:pic>
      <p:sp>
        <p:nvSpPr>
          <p:cNvPr id="5" name="Rectangle 4"/>
          <p:cNvSpPr/>
          <p:nvPr/>
        </p:nvSpPr>
        <p:spPr>
          <a:xfrm>
            <a:off x="8481154" y="2201760"/>
            <a:ext cx="2271839" cy="369332"/>
          </a:xfrm>
          <a:prstGeom prst="rect">
            <a:avLst/>
          </a:prstGeom>
        </p:spPr>
        <p:txBody>
          <a:bodyPr wrap="square">
            <a:spAutoFit/>
          </a:bodyPr>
          <a:lstStyle/>
          <a:p>
            <a:r>
              <a:rPr lang="en-US" dirty="0">
                <a:solidFill>
                  <a:srgbClr val="158B44"/>
                </a:solidFill>
                <a:latin typeface="Arial" panose="020B0604020202020204" pitchFamily="34" charset="0"/>
                <a:cs typeface="Arial" panose="020B0604020202020204" pitchFamily="34" charset="0"/>
              </a:rPr>
              <a:t>Drink plenty chart</a:t>
            </a:r>
            <a:endParaRPr lang="en-GB" dirty="0">
              <a:solidFill>
                <a:srgbClr val="158B4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4755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Healthy hydration </a:t>
            </a:r>
            <a:endParaRPr lang="en-GB" dirty="0"/>
          </a:p>
        </p:txBody>
      </p:sp>
      <p:sp>
        <p:nvSpPr>
          <p:cNvPr id="3" name="Subtitle 2"/>
          <p:cNvSpPr>
            <a:spLocks noGrp="1"/>
          </p:cNvSpPr>
          <p:nvPr>
            <p:ph type="subTitle" idx="1"/>
          </p:nvPr>
        </p:nvSpPr>
        <p:spPr>
          <a:xfrm>
            <a:off x="1169276" y="2571092"/>
            <a:ext cx="7205603" cy="3600000"/>
          </a:xfrm>
        </p:spPr>
        <p:txBody>
          <a:bodyPr/>
          <a:lstStyle/>
          <a:p>
            <a:pPr marL="0" indent="0">
              <a:buNone/>
            </a:pPr>
            <a:r>
              <a:rPr lang="en-US" dirty="0"/>
              <a:t>The following activities are intended to </a:t>
            </a:r>
            <a:r>
              <a:rPr lang="en-GB" dirty="0"/>
              <a:t>summarise</a:t>
            </a:r>
            <a:r>
              <a:rPr lang="en-US" dirty="0"/>
              <a:t> learning about healthy hydration for children. </a:t>
            </a:r>
            <a:endParaRPr lang="en-GB" dirty="0"/>
          </a:p>
        </p:txBody>
      </p:sp>
      <p:pic>
        <p:nvPicPr>
          <p:cNvPr id="4" name="Picture 3"/>
          <p:cNvPicPr>
            <a:picLocks noChangeAspect="1"/>
          </p:cNvPicPr>
          <p:nvPr/>
        </p:nvPicPr>
        <p:blipFill>
          <a:blip r:embed="rId2"/>
          <a:stretch>
            <a:fillRect/>
          </a:stretch>
        </p:blipFill>
        <p:spPr>
          <a:xfrm>
            <a:off x="7981772" y="2971041"/>
            <a:ext cx="1926051" cy="2514567"/>
          </a:xfrm>
          <a:prstGeom prst="rect">
            <a:avLst/>
          </a:prstGeom>
        </p:spPr>
      </p:pic>
    </p:spTree>
    <p:extLst>
      <p:ext uri="{BB962C8B-B14F-4D97-AF65-F5344CB8AC3E}">
        <p14:creationId xmlns:p14="http://schemas.microsoft.com/office/powerpoint/2010/main" val="2839523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Have a think - why water?</a:t>
            </a:r>
            <a:endParaRPr lang="en-GB"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55806" y="3014328"/>
            <a:ext cx="2195076" cy="2864807"/>
          </a:xfrm>
          <a:prstGeom prst="rect">
            <a:avLst/>
          </a:prstGeom>
          <a:ln>
            <a:noFill/>
          </a:ln>
          <a:effectLst>
            <a:softEdge rad="112500"/>
          </a:effectLst>
        </p:spPr>
      </p:pic>
      <p:sp>
        <p:nvSpPr>
          <p:cNvPr id="6" name="Rounded Rectangular Callout 5"/>
          <p:cNvSpPr/>
          <p:nvPr/>
        </p:nvSpPr>
        <p:spPr>
          <a:xfrm>
            <a:off x="5238570" y="2279390"/>
            <a:ext cx="3067940" cy="734938"/>
          </a:xfrm>
          <a:prstGeom prst="wedgeRoundRectCallout">
            <a:avLst>
              <a:gd name="adj1" fmla="val -61780"/>
              <a:gd name="adj2" fmla="val 90407"/>
              <a:gd name="adj3" fmla="val 16667"/>
            </a:avLst>
          </a:prstGeom>
          <a:solidFill>
            <a:srgbClr val="158B4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It hydrates without harming teeth</a:t>
            </a:r>
            <a:endParaRPr lang="en-GB" dirty="0">
              <a:solidFill>
                <a:schemeClr val="tx1"/>
              </a:solidFill>
              <a:latin typeface="Arial" panose="020B0604020202020204" pitchFamily="34" charset="0"/>
              <a:cs typeface="Arial" panose="020B0604020202020204" pitchFamily="34" charset="0"/>
            </a:endParaRPr>
          </a:p>
        </p:txBody>
      </p:sp>
      <p:sp>
        <p:nvSpPr>
          <p:cNvPr id="7" name="Rounded Rectangular Callout 6"/>
          <p:cNvSpPr/>
          <p:nvPr/>
        </p:nvSpPr>
        <p:spPr>
          <a:xfrm>
            <a:off x="6212791" y="3348562"/>
            <a:ext cx="3067940" cy="734938"/>
          </a:xfrm>
          <a:prstGeom prst="wedgeRoundRectCallout">
            <a:avLst>
              <a:gd name="adj1" fmla="val -63172"/>
              <a:gd name="adj2" fmla="val 82268"/>
              <a:gd name="adj3" fmla="val 16667"/>
            </a:avLst>
          </a:prstGeom>
          <a:solidFill>
            <a:srgbClr val="158B4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It is easily accessible </a:t>
            </a:r>
            <a:endParaRPr lang="en-GB" dirty="0">
              <a:solidFill>
                <a:schemeClr val="tx1"/>
              </a:solidFill>
              <a:latin typeface="Arial" panose="020B0604020202020204" pitchFamily="34" charset="0"/>
              <a:cs typeface="Arial" panose="020B0604020202020204" pitchFamily="34" charset="0"/>
            </a:endParaRPr>
          </a:p>
        </p:txBody>
      </p:sp>
      <p:sp>
        <p:nvSpPr>
          <p:cNvPr id="8" name="Rounded Rectangular Callout 7"/>
          <p:cNvSpPr/>
          <p:nvPr/>
        </p:nvSpPr>
        <p:spPr>
          <a:xfrm>
            <a:off x="6212791" y="4602352"/>
            <a:ext cx="3136308" cy="734938"/>
          </a:xfrm>
          <a:prstGeom prst="wedgeRoundRectCallout">
            <a:avLst>
              <a:gd name="adj1" fmla="val -81278"/>
              <a:gd name="adj2" fmla="val -39825"/>
              <a:gd name="adj3" fmla="val 16667"/>
            </a:avLst>
          </a:prstGeom>
          <a:solidFill>
            <a:srgbClr val="158B4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It hydrates without providing extra energy (calories)</a:t>
            </a:r>
            <a:endParaRPr lang="en-GB"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034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Which of these drinks are good choices for children? </a:t>
            </a:r>
            <a:endParaRPr lang="en-GB"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b="12302"/>
          <a:stretch/>
        </p:blipFill>
        <p:spPr>
          <a:xfrm>
            <a:off x="8407359" y="4861478"/>
            <a:ext cx="1141031" cy="1369869"/>
          </a:xfrm>
          <a:prstGeom prst="rect">
            <a:avLst/>
          </a:prstGeom>
          <a:ln>
            <a:noFill/>
          </a:ln>
          <a:effectLst>
            <a:softEdge rad="112500"/>
          </a:effectLst>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47272" y="4811937"/>
            <a:ext cx="1123793" cy="1434768"/>
          </a:xfrm>
          <a:prstGeom prst="rect">
            <a:avLst/>
          </a:prstGeom>
          <a:ln>
            <a:noFill/>
          </a:ln>
          <a:effectLst>
            <a:softEdge rad="112500"/>
          </a:effectLst>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332033" y="2710916"/>
            <a:ext cx="1251314" cy="1551545"/>
          </a:xfrm>
          <a:prstGeom prst="rect">
            <a:avLst/>
          </a:prstGeom>
          <a:ln>
            <a:noFill/>
          </a:ln>
          <a:effectLst>
            <a:softEdge rad="112500"/>
          </a:effectLst>
        </p:spPr>
      </p:pic>
      <p:pic>
        <p:nvPicPr>
          <p:cNvPr id="9" name="Picture 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411868" y="2632711"/>
            <a:ext cx="1151929" cy="1503390"/>
          </a:xfrm>
          <a:prstGeom prst="rect">
            <a:avLst/>
          </a:prstGeom>
          <a:ln>
            <a:noFill/>
          </a:ln>
          <a:effectLst>
            <a:softEdge rad="112500"/>
          </a:effectLst>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68484" y="2532061"/>
            <a:ext cx="1307496" cy="1704689"/>
          </a:xfrm>
          <a:prstGeom prst="rect">
            <a:avLst/>
          </a:prstGeom>
          <a:ln>
            <a:noFill/>
          </a:ln>
          <a:effectLst>
            <a:softEdge rad="112500"/>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18292" y="2992855"/>
            <a:ext cx="1719167" cy="1143246"/>
          </a:xfrm>
          <a:prstGeom prst="rect">
            <a:avLst/>
          </a:prstGeom>
        </p:spPr>
      </p:pic>
      <p:sp>
        <p:nvSpPr>
          <p:cNvPr id="13" name="TextBox 12"/>
          <p:cNvSpPr txBox="1"/>
          <p:nvPr/>
        </p:nvSpPr>
        <p:spPr>
          <a:xfrm>
            <a:off x="2501471" y="4327825"/>
            <a:ext cx="81814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water</a:t>
            </a:r>
            <a:endParaRPr lang="en-GB" dirty="0">
              <a:latin typeface="Arial" panose="020B0604020202020204" pitchFamily="34" charset="0"/>
              <a:cs typeface="Arial" panose="020B0604020202020204" pitchFamily="34" charset="0"/>
            </a:endParaRPr>
          </a:p>
        </p:txBody>
      </p:sp>
      <p:sp>
        <p:nvSpPr>
          <p:cNvPr id="14" name="TextBox 13"/>
          <p:cNvSpPr txBox="1"/>
          <p:nvPr/>
        </p:nvSpPr>
        <p:spPr>
          <a:xfrm>
            <a:off x="3908027" y="4297435"/>
            <a:ext cx="221256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150 ml orange juice</a:t>
            </a:r>
            <a:endParaRPr lang="en-GB" dirty="0">
              <a:latin typeface="Arial" panose="020B0604020202020204" pitchFamily="34" charset="0"/>
              <a:cs typeface="Arial" panose="020B0604020202020204" pitchFamily="34" charset="0"/>
            </a:endParaRPr>
          </a:p>
        </p:txBody>
      </p:sp>
      <p:sp>
        <p:nvSpPr>
          <p:cNvPr id="15" name="TextBox 14"/>
          <p:cNvSpPr txBox="1"/>
          <p:nvPr/>
        </p:nvSpPr>
        <p:spPr>
          <a:xfrm>
            <a:off x="6120589" y="4321427"/>
            <a:ext cx="221256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330 ml apple juice</a:t>
            </a:r>
            <a:endParaRPr lang="en-GB" dirty="0">
              <a:latin typeface="Arial" panose="020B0604020202020204" pitchFamily="34" charset="0"/>
              <a:cs typeface="Arial" panose="020B0604020202020204" pitchFamily="34" charset="0"/>
            </a:endParaRPr>
          </a:p>
        </p:txBody>
      </p:sp>
      <p:sp>
        <p:nvSpPr>
          <p:cNvPr id="16" name="TextBox 15"/>
          <p:cNvSpPr txBox="1"/>
          <p:nvPr/>
        </p:nvSpPr>
        <p:spPr>
          <a:xfrm>
            <a:off x="8269682" y="4297972"/>
            <a:ext cx="201974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caffeinated tea</a:t>
            </a:r>
            <a:endParaRPr lang="en-GB" dirty="0">
              <a:latin typeface="Arial" panose="020B0604020202020204" pitchFamily="34" charset="0"/>
              <a:cs typeface="Arial" panose="020B0604020202020204" pitchFamily="34" charset="0"/>
            </a:endParaRPr>
          </a:p>
        </p:txBody>
      </p:sp>
      <p:sp>
        <p:nvSpPr>
          <p:cNvPr id="17" name="TextBox 16"/>
          <p:cNvSpPr txBox="1"/>
          <p:nvPr/>
        </p:nvSpPr>
        <p:spPr>
          <a:xfrm>
            <a:off x="1835502" y="6134936"/>
            <a:ext cx="26694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strawberry milkshake </a:t>
            </a:r>
            <a:endParaRPr lang="en-GB" dirty="0">
              <a:latin typeface="Arial" panose="020B0604020202020204" pitchFamily="34" charset="0"/>
              <a:cs typeface="Arial" panose="020B0604020202020204" pitchFamily="34" charset="0"/>
            </a:endParaRPr>
          </a:p>
        </p:txBody>
      </p:sp>
      <p:sp>
        <p:nvSpPr>
          <p:cNvPr id="18" name="TextBox 17"/>
          <p:cNvSpPr txBox="1"/>
          <p:nvPr/>
        </p:nvSpPr>
        <p:spPr>
          <a:xfrm>
            <a:off x="4258418" y="6134936"/>
            <a:ext cx="17015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hot chocolate</a:t>
            </a:r>
            <a:endParaRPr lang="en-GB" dirty="0">
              <a:latin typeface="Arial" panose="020B0604020202020204" pitchFamily="34" charset="0"/>
              <a:cs typeface="Arial" panose="020B0604020202020204" pitchFamily="34" charset="0"/>
            </a:endParaRPr>
          </a:p>
        </p:txBody>
      </p:sp>
      <p:sp>
        <p:nvSpPr>
          <p:cNvPr id="19" name="TextBox 18"/>
          <p:cNvSpPr txBox="1"/>
          <p:nvPr/>
        </p:nvSpPr>
        <p:spPr>
          <a:xfrm>
            <a:off x="6332888" y="6146077"/>
            <a:ext cx="17015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sugary drink</a:t>
            </a:r>
            <a:endParaRPr lang="en-GB" dirty="0">
              <a:latin typeface="Arial" panose="020B0604020202020204" pitchFamily="34" charset="0"/>
              <a:cs typeface="Arial" panose="020B0604020202020204" pitchFamily="34" charset="0"/>
            </a:endParaRPr>
          </a:p>
        </p:txBody>
      </p:sp>
      <p:sp>
        <p:nvSpPr>
          <p:cNvPr id="20" name="TextBox 19"/>
          <p:cNvSpPr txBox="1"/>
          <p:nvPr/>
        </p:nvSpPr>
        <p:spPr>
          <a:xfrm>
            <a:off x="8773328" y="6140337"/>
            <a:ext cx="17015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milk</a:t>
            </a:r>
            <a:endParaRPr lang="en-GB" dirty="0">
              <a:latin typeface="Arial" panose="020B0604020202020204" pitchFamily="34" charset="0"/>
              <a:cs typeface="Arial" panose="020B0604020202020204" pitchFamily="34" charset="0"/>
            </a:endParaRPr>
          </a:p>
        </p:txBody>
      </p:sp>
      <p:sp>
        <p:nvSpPr>
          <p:cNvPr id="21" name="Rectangle 20"/>
          <p:cNvSpPr/>
          <p:nvPr/>
        </p:nvSpPr>
        <p:spPr>
          <a:xfrm>
            <a:off x="3352879" y="2441214"/>
            <a:ext cx="595035" cy="707886"/>
          </a:xfrm>
          <a:prstGeom prst="rect">
            <a:avLst/>
          </a:prstGeom>
        </p:spPr>
        <p:txBody>
          <a:bodyPr wrap="none">
            <a:spAutoFit/>
          </a:bodyPr>
          <a:lstStyle/>
          <a:p>
            <a:r>
              <a:rPr lang="en-GB" sz="4000" dirty="0">
                <a:solidFill>
                  <a:srgbClr val="158B44"/>
                </a:solidFill>
                <a:latin typeface="arial" panose="020B0604020202020204" pitchFamily="34" charset="0"/>
              </a:rPr>
              <a:t>✔</a:t>
            </a:r>
            <a:endParaRPr lang="en-GB" sz="4000" dirty="0">
              <a:solidFill>
                <a:srgbClr val="158B44"/>
              </a:solidFill>
            </a:endParaRPr>
          </a:p>
        </p:txBody>
      </p:sp>
      <p:sp>
        <p:nvSpPr>
          <p:cNvPr id="22" name="Rectangle 21"/>
          <p:cNvSpPr/>
          <p:nvPr/>
        </p:nvSpPr>
        <p:spPr>
          <a:xfrm>
            <a:off x="5404776" y="2444101"/>
            <a:ext cx="595035" cy="707886"/>
          </a:xfrm>
          <a:prstGeom prst="rect">
            <a:avLst/>
          </a:prstGeom>
        </p:spPr>
        <p:txBody>
          <a:bodyPr wrap="none">
            <a:spAutoFit/>
          </a:bodyPr>
          <a:lstStyle/>
          <a:p>
            <a:r>
              <a:rPr lang="en-GB" sz="4000" dirty="0">
                <a:solidFill>
                  <a:srgbClr val="158B44"/>
                </a:solidFill>
                <a:latin typeface="arial" panose="020B0604020202020204" pitchFamily="34" charset="0"/>
              </a:rPr>
              <a:t>✔</a:t>
            </a:r>
            <a:endParaRPr lang="en-GB" sz="4000" dirty="0">
              <a:solidFill>
                <a:srgbClr val="158B44"/>
              </a:solidFill>
            </a:endParaRPr>
          </a:p>
        </p:txBody>
      </p:sp>
      <p:sp>
        <p:nvSpPr>
          <p:cNvPr id="23" name="Rectangle 22"/>
          <p:cNvSpPr/>
          <p:nvPr/>
        </p:nvSpPr>
        <p:spPr>
          <a:xfrm>
            <a:off x="9416573" y="4587609"/>
            <a:ext cx="595035" cy="707886"/>
          </a:xfrm>
          <a:prstGeom prst="rect">
            <a:avLst/>
          </a:prstGeom>
        </p:spPr>
        <p:txBody>
          <a:bodyPr wrap="none">
            <a:spAutoFit/>
          </a:bodyPr>
          <a:lstStyle/>
          <a:p>
            <a:r>
              <a:rPr lang="en-GB" sz="4000" dirty="0">
                <a:solidFill>
                  <a:srgbClr val="158B44"/>
                </a:solidFill>
                <a:latin typeface="arial" panose="020B0604020202020204" pitchFamily="34" charset="0"/>
              </a:rPr>
              <a:t>✔</a:t>
            </a:r>
            <a:endParaRPr lang="en-GB" sz="4000" dirty="0">
              <a:solidFill>
                <a:srgbClr val="158B44"/>
              </a:solidFill>
            </a:endParaRPr>
          </a:p>
        </p:txBody>
      </p:sp>
      <p:pic>
        <p:nvPicPr>
          <p:cNvPr id="3" name="Picture 2"/>
          <p:cNvPicPr>
            <a:picLocks noChangeAspect="1"/>
          </p:cNvPicPr>
          <p:nvPr/>
        </p:nvPicPr>
        <p:blipFill rotWithShape="1">
          <a:blip r:embed="rId8">
            <a:extLst>
              <a:ext uri="{28A0092B-C50C-407E-A947-70E740481C1C}">
                <a14:useLocalDpi xmlns:a14="http://schemas.microsoft.com/office/drawing/2010/main" val="0"/>
              </a:ext>
            </a:extLst>
          </a:blip>
          <a:srcRect l="11234" t="21122" r="16166" b="6006"/>
          <a:stretch/>
        </p:blipFill>
        <p:spPr>
          <a:xfrm>
            <a:off x="6409443" y="4653029"/>
            <a:ext cx="1089566" cy="1632752"/>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00320" y="4653029"/>
            <a:ext cx="782315" cy="1555298"/>
          </a:xfrm>
          <a:prstGeom prst="rect">
            <a:avLst/>
          </a:prstGeom>
        </p:spPr>
      </p:pic>
    </p:spTree>
    <p:extLst>
      <p:ext uri="{BB962C8B-B14F-4D97-AF65-F5344CB8AC3E}">
        <p14:creationId xmlns:p14="http://schemas.microsoft.com/office/powerpoint/2010/main" val="272027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Tree>
    <p:extLst>
      <p:ext uri="{BB962C8B-B14F-4D97-AF65-F5344CB8AC3E}">
        <p14:creationId xmlns:p14="http://schemas.microsoft.com/office/powerpoint/2010/main" val="2590538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Healthy hydration for children</a:t>
            </a:r>
          </a:p>
        </p:txBody>
      </p:sp>
      <p:sp>
        <p:nvSpPr>
          <p:cNvPr id="3" name="Subtitle 2"/>
          <p:cNvSpPr>
            <a:spLocks noGrp="1"/>
          </p:cNvSpPr>
          <p:nvPr>
            <p:ph type="subTitle" idx="1"/>
          </p:nvPr>
        </p:nvSpPr>
        <p:spPr>
          <a:xfrm>
            <a:off x="1169276" y="2571092"/>
            <a:ext cx="6940683" cy="3600000"/>
          </a:xfrm>
        </p:spPr>
        <p:txBody>
          <a:bodyPr/>
          <a:lstStyle/>
          <a:p>
            <a:pPr marL="0" indent="0">
              <a:buNone/>
            </a:pPr>
            <a:r>
              <a:rPr lang="en-GB" sz="2000" dirty="0"/>
              <a:t>Young children have a higher proportion of body water than adults. </a:t>
            </a:r>
          </a:p>
          <a:p>
            <a:pPr marL="0" indent="0">
              <a:buNone/>
            </a:pPr>
            <a:r>
              <a:rPr lang="en-GB" sz="2000" dirty="0"/>
              <a:t>They are also less heat tolerant and may be more likely to get dehydrated, especially when being physically active and in hot climates. </a:t>
            </a:r>
          </a:p>
          <a:p>
            <a:pPr marL="0" indent="0">
              <a:buNone/>
            </a:pPr>
            <a:r>
              <a:rPr lang="en-GB" sz="2000" dirty="0"/>
              <a:t>Encouraging children to drink fluids regularly is important as children may not remember to have a drink by themselves. </a:t>
            </a:r>
            <a:endParaRPr lang="en-US" sz="2000" dirty="0"/>
          </a:p>
          <a:p>
            <a:pPr marL="0" indent="0">
              <a:buNone/>
            </a:pPr>
            <a:endParaRPr lang="en-US" sz="2000" dirty="0"/>
          </a:p>
        </p:txBody>
      </p:sp>
      <p:pic>
        <p:nvPicPr>
          <p:cNvPr id="5" name="Picture 4" descr="S:\Shared\BNF Healthy Eating Week 2020\BNF HEW logos and icons\Challenge icons\Icons 2020\Final logos\PNG\drink plenty icon 2020_final.png">
            <a:extLst>
              <a:ext uri="{FF2B5EF4-FFF2-40B4-BE49-F238E27FC236}">
                <a16:creationId xmlns:a16="http://schemas.microsoft.com/office/drawing/2014/main" id="{2AC05938-FE61-408C-9BE9-E6A25C81DA5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7106" y="2393059"/>
            <a:ext cx="3027086" cy="3202672"/>
          </a:xfrm>
          <a:prstGeom prst="rect">
            <a:avLst/>
          </a:prstGeom>
          <a:noFill/>
          <a:ln>
            <a:noFill/>
          </a:ln>
        </p:spPr>
      </p:pic>
    </p:spTree>
    <p:extLst>
      <p:ext uri="{BB962C8B-B14F-4D97-AF65-F5344CB8AC3E}">
        <p14:creationId xmlns:p14="http://schemas.microsoft.com/office/powerpoint/2010/main" val="591371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Water</a:t>
            </a:r>
          </a:p>
        </p:txBody>
      </p:sp>
      <p:sp>
        <p:nvSpPr>
          <p:cNvPr id="3" name="Subtitle 2"/>
          <p:cNvSpPr>
            <a:spLocks noGrp="1"/>
          </p:cNvSpPr>
          <p:nvPr>
            <p:ph type="subTitle" idx="1"/>
          </p:nvPr>
        </p:nvSpPr>
        <p:spPr>
          <a:xfrm>
            <a:off x="1169276" y="2571092"/>
            <a:ext cx="6940683" cy="3600000"/>
          </a:xfrm>
        </p:spPr>
        <p:txBody>
          <a:bodyPr/>
          <a:lstStyle/>
          <a:p>
            <a:pPr marL="0" indent="0">
              <a:buNone/>
            </a:pPr>
            <a:r>
              <a:rPr lang="en-US" sz="2000" dirty="0"/>
              <a:t>The body is about 60% water so drinking enough fluid to stay hydrated is important.</a:t>
            </a:r>
          </a:p>
          <a:p>
            <a:pPr marL="0" indent="0">
              <a:buNone/>
            </a:pPr>
            <a:r>
              <a:rPr lang="en-US" sz="2000" dirty="0"/>
              <a:t> </a:t>
            </a:r>
          </a:p>
          <a:p>
            <a:pPr marL="0" indent="0">
              <a:buNone/>
            </a:pPr>
            <a:r>
              <a:rPr lang="en-GB" sz="2000" dirty="0"/>
              <a:t>Water is essential for life and it has many functions in the body:</a:t>
            </a:r>
          </a:p>
          <a:p>
            <a:r>
              <a:rPr lang="en-GB" sz="2000" dirty="0"/>
              <a:t>it acts as a lubricant for joints and eyes;</a:t>
            </a:r>
          </a:p>
          <a:p>
            <a:r>
              <a:rPr lang="en-GB" sz="2000" dirty="0"/>
              <a:t>it is the main component of saliva;</a:t>
            </a:r>
          </a:p>
          <a:p>
            <a:r>
              <a:rPr lang="en-GB" sz="2000" dirty="0"/>
              <a:t>it helps get rid of waste;</a:t>
            </a:r>
          </a:p>
          <a:p>
            <a:r>
              <a:rPr lang="en-GB" sz="2000" dirty="0"/>
              <a:t>it helps regulate body temperature.</a:t>
            </a:r>
          </a:p>
          <a:p>
            <a:pPr marL="0" indent="0">
              <a:buNone/>
            </a:pP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9890" y="2571092"/>
            <a:ext cx="2325451" cy="3491668"/>
          </a:xfrm>
          <a:prstGeom prst="rect">
            <a:avLst/>
          </a:prstGeom>
        </p:spPr>
      </p:pic>
    </p:spTree>
    <p:extLst>
      <p:ext uri="{BB962C8B-B14F-4D97-AF65-F5344CB8AC3E}">
        <p14:creationId xmlns:p14="http://schemas.microsoft.com/office/powerpoint/2010/main" val="1740713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Hydration and health </a:t>
            </a:r>
            <a:endParaRPr lang="en-GB" dirty="0"/>
          </a:p>
        </p:txBody>
      </p:sp>
      <p:sp>
        <p:nvSpPr>
          <p:cNvPr id="3" name="Subtitle 2"/>
          <p:cNvSpPr>
            <a:spLocks noGrp="1"/>
          </p:cNvSpPr>
          <p:nvPr>
            <p:ph type="subTitle" idx="1"/>
          </p:nvPr>
        </p:nvSpPr>
        <p:spPr>
          <a:xfrm>
            <a:off x="1169276" y="2571092"/>
            <a:ext cx="6077558" cy="3600000"/>
          </a:xfrm>
        </p:spPr>
        <p:txBody>
          <a:bodyPr/>
          <a:lstStyle/>
          <a:p>
            <a:pPr marL="0" indent="0">
              <a:buNone/>
            </a:pPr>
            <a:r>
              <a:rPr lang="en-US" dirty="0"/>
              <a:t>Water is constantly lost though sweating, breathing and using the toilet. It is important to drink plenty during the day to avoid dehydration. </a:t>
            </a:r>
          </a:p>
          <a:p>
            <a:pPr marL="0" indent="0">
              <a:buNone/>
            </a:pPr>
            <a:r>
              <a:rPr lang="en-US" dirty="0"/>
              <a:t>Mild dehydration may make it difficult to concentrate and may cause headaches and tiredness. </a:t>
            </a:r>
          </a:p>
          <a:p>
            <a:pPr marL="0" indent="0">
              <a:buNone/>
            </a:pPr>
            <a:r>
              <a:rPr lang="en-GB" dirty="0"/>
              <a:t>Children need plenty of fluid and they should be encouraged to drink regularly, especially if they are very active and in hot weather. </a:t>
            </a:r>
            <a:br>
              <a:rPr lang="en-GB" dirty="0"/>
            </a:br>
            <a:endParaRPr lang="en-GB" dirty="0"/>
          </a:p>
          <a:p>
            <a:pPr marL="0" indent="0">
              <a:buNone/>
            </a:pPr>
            <a:endParaRPr lang="en-US" dirty="0"/>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323895" y="1742812"/>
            <a:ext cx="3128904" cy="4691011"/>
          </a:xfrm>
          <a:prstGeom prst="rect">
            <a:avLst/>
          </a:prstGeom>
          <a:ln>
            <a:noFill/>
          </a:ln>
          <a:effectLst>
            <a:softEdge rad="112500"/>
          </a:effectLst>
        </p:spPr>
      </p:pic>
    </p:spTree>
    <p:extLst>
      <p:ext uri="{BB962C8B-B14F-4D97-AF65-F5344CB8AC3E}">
        <p14:creationId xmlns:p14="http://schemas.microsoft.com/office/powerpoint/2010/main" val="413131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Sources of water </a:t>
            </a:r>
            <a:endParaRPr lang="en-GB" dirty="0"/>
          </a:p>
        </p:txBody>
      </p:sp>
      <p:sp>
        <p:nvSpPr>
          <p:cNvPr id="3" name="Subtitle 2"/>
          <p:cNvSpPr>
            <a:spLocks noGrp="1"/>
          </p:cNvSpPr>
          <p:nvPr>
            <p:ph type="subTitle" idx="1"/>
          </p:nvPr>
        </p:nvSpPr>
        <p:spPr>
          <a:xfrm>
            <a:off x="1169276" y="2571092"/>
            <a:ext cx="6402298" cy="3600000"/>
          </a:xfrm>
        </p:spPr>
        <p:txBody>
          <a:bodyPr/>
          <a:lstStyle/>
          <a:p>
            <a:pPr marL="0" indent="0">
              <a:buNone/>
            </a:pPr>
            <a:r>
              <a:rPr lang="en-GB" dirty="0"/>
              <a:t>Water is provided by food such as soups, yogurts, fruit and vegetables, as well as drinks such as milk and juice.</a:t>
            </a:r>
          </a:p>
          <a:p>
            <a:pPr marL="0" indent="0">
              <a:buNone/>
            </a:pPr>
            <a:endParaRPr lang="en-GB" dirty="0"/>
          </a:p>
          <a:p>
            <a:pPr marL="0" indent="0">
              <a:buNone/>
            </a:pPr>
            <a:r>
              <a:rPr lang="en-GB" dirty="0"/>
              <a:t>It has been estimated that roughly 20% of water consumed is from food (e.g. soups, yogurt, fruit and vegetables), while 80% is from drinks (e.g. water, milk and fruit juice).</a:t>
            </a:r>
          </a:p>
          <a:p>
            <a:endParaRPr lang="en-GB"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771280" y="1726250"/>
            <a:ext cx="2117994" cy="3369534"/>
          </a:xfrm>
          <a:prstGeom prst="rect">
            <a:avLst/>
          </a:prstGeom>
          <a:ln>
            <a:noFill/>
          </a:ln>
          <a:effectLst>
            <a:softEdge rad="112500"/>
          </a:effectLst>
        </p:spPr>
      </p:pic>
    </p:spTree>
    <p:extLst>
      <p:ext uri="{BB962C8B-B14F-4D97-AF65-F5344CB8AC3E}">
        <p14:creationId xmlns:p14="http://schemas.microsoft.com/office/powerpoint/2010/main" val="3182672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Water</a:t>
            </a:r>
            <a:endParaRPr lang="en-GB" dirty="0"/>
          </a:p>
        </p:txBody>
      </p:sp>
      <p:sp>
        <p:nvSpPr>
          <p:cNvPr id="3" name="Subtitle 2"/>
          <p:cNvSpPr>
            <a:spLocks noGrp="1"/>
          </p:cNvSpPr>
          <p:nvPr>
            <p:ph type="subTitle" idx="1"/>
          </p:nvPr>
        </p:nvSpPr>
        <p:spPr>
          <a:xfrm>
            <a:off x="1169276" y="2571092"/>
            <a:ext cx="6163016" cy="3600000"/>
          </a:xfrm>
        </p:spPr>
        <p:txBody>
          <a:bodyPr/>
          <a:lstStyle/>
          <a:p>
            <a:pPr marL="0" indent="0">
              <a:buNone/>
            </a:pPr>
            <a:r>
              <a:rPr lang="en-US" dirty="0"/>
              <a:t>Water is a good choice throughout the day because it hydrates without providing extra energy (calories) or harming teeth. Children should aim to drink water regularly! </a:t>
            </a:r>
          </a:p>
          <a:p>
            <a:pPr marL="0" indent="0">
              <a:buNone/>
            </a:pPr>
            <a:endParaRPr lang="en-US" dirty="0"/>
          </a:p>
          <a:p>
            <a:pPr marL="0" indent="0">
              <a:buNone/>
            </a:pPr>
            <a:r>
              <a:rPr lang="en-GB" b="1" dirty="0"/>
              <a:t>Top tip: </a:t>
            </a:r>
            <a:r>
              <a:rPr lang="en-GB" dirty="0"/>
              <a:t>infuse water with different herbs, fruit or vegetables (e.g. cucumber, berries, mint) to encourage children to drink more. </a:t>
            </a:r>
          </a:p>
        </p:txBody>
      </p:sp>
      <p:sp>
        <p:nvSpPr>
          <p:cNvPr id="4" name="Oval 3"/>
          <p:cNvSpPr/>
          <p:nvPr/>
        </p:nvSpPr>
        <p:spPr>
          <a:xfrm>
            <a:off x="8990384" y="2571092"/>
            <a:ext cx="2519362" cy="1079500"/>
          </a:xfrm>
          <a:prstGeom prst="ellipse">
            <a:avLst/>
          </a:prstGeom>
          <a:solidFill>
            <a:srgbClr val="158B44">
              <a:alpha val="69804"/>
            </a:srgbClr>
          </a:solidFill>
          <a:ln>
            <a:solidFill>
              <a:srgbClr val="158B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2000" b="1" dirty="0">
                <a:solidFill>
                  <a:schemeClr val="bg1"/>
                </a:solidFill>
                <a:latin typeface="Arial" panose="020B0604020202020204" pitchFamily="34" charset="0"/>
                <a:cs typeface="Arial" panose="020B0604020202020204" pitchFamily="34" charset="0"/>
              </a:rPr>
              <a:t>Drink plenty</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8976" t="10351" r="19268" b="5817"/>
          <a:stretch/>
        </p:blipFill>
        <p:spPr>
          <a:xfrm>
            <a:off x="7776674" y="3948156"/>
            <a:ext cx="1888620" cy="2409915"/>
          </a:xfrm>
          <a:prstGeom prst="rect">
            <a:avLst/>
          </a:prstGeom>
        </p:spPr>
      </p:pic>
    </p:spTree>
    <p:extLst>
      <p:ext uri="{BB962C8B-B14F-4D97-AF65-F5344CB8AC3E}">
        <p14:creationId xmlns:p14="http://schemas.microsoft.com/office/powerpoint/2010/main" val="2026963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Milk</a:t>
            </a:r>
            <a:endParaRPr lang="en-GB" dirty="0"/>
          </a:p>
        </p:txBody>
      </p:sp>
      <p:sp>
        <p:nvSpPr>
          <p:cNvPr id="3" name="Subtitle 2"/>
          <p:cNvSpPr>
            <a:spLocks noGrp="1"/>
          </p:cNvSpPr>
          <p:nvPr>
            <p:ph type="subTitle" idx="1"/>
          </p:nvPr>
        </p:nvSpPr>
        <p:spPr>
          <a:xfrm>
            <a:off x="1169276" y="2571092"/>
            <a:ext cx="6513393" cy="3600000"/>
          </a:xfrm>
        </p:spPr>
        <p:txBody>
          <a:bodyPr/>
          <a:lstStyle/>
          <a:p>
            <a:pPr marL="0" indent="0">
              <a:buNone/>
            </a:pPr>
            <a:r>
              <a:rPr lang="en-GB" dirty="0"/>
              <a:t>Milk is a useful source of nutrients, especially protein, B vitamins, iodine and calcium. Most children can have lower fat milks such as 1% or semi-skimmed. Unsweetened, calcium-fortified dairy alternatives can also be included.</a:t>
            </a:r>
          </a:p>
          <a:p>
            <a:pPr marL="0" indent="0">
              <a:buNone/>
            </a:pPr>
            <a:r>
              <a:rPr lang="en-GB" dirty="0"/>
              <a:t>Milky drinks containing added sugars such as milkshakes, hot chocolate and malted drinks should be limited. </a:t>
            </a:r>
          </a:p>
          <a:p>
            <a:endParaRPr lang="en-GB" dirty="0"/>
          </a:p>
        </p:txBody>
      </p:sp>
      <p:sp>
        <p:nvSpPr>
          <p:cNvPr id="4" name="Oval 3"/>
          <p:cNvSpPr/>
          <p:nvPr/>
        </p:nvSpPr>
        <p:spPr>
          <a:xfrm>
            <a:off x="8961089" y="2571092"/>
            <a:ext cx="2519362" cy="1079500"/>
          </a:xfrm>
          <a:prstGeom prst="ellipse">
            <a:avLst/>
          </a:prstGeom>
          <a:solidFill>
            <a:srgbClr val="158B44">
              <a:alpha val="69804"/>
            </a:srgbClr>
          </a:solidFill>
          <a:ln>
            <a:solidFill>
              <a:srgbClr val="158B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2000" b="1" dirty="0">
                <a:solidFill>
                  <a:schemeClr val="bg1"/>
                </a:solidFill>
                <a:latin typeface="Arial" panose="020B0604020202020204" pitchFamily="34" charset="0"/>
                <a:cs typeface="Arial" panose="020B0604020202020204" pitchFamily="34" charset="0"/>
              </a:rPr>
              <a:t>Have regularly</a:t>
            </a:r>
          </a:p>
        </p:txBody>
      </p:sp>
      <p:pic>
        <p:nvPicPr>
          <p:cNvPr id="5" name="Picture 4"/>
          <p:cNvPicPr>
            <a:picLocks noChangeAspect="1"/>
          </p:cNvPicPr>
          <p:nvPr/>
        </p:nvPicPr>
        <p:blipFill rotWithShape="1">
          <a:blip r:embed="rId2"/>
          <a:srcRect l="8065" t="5935" r="13018" b="2595"/>
          <a:stretch/>
        </p:blipFill>
        <p:spPr>
          <a:xfrm>
            <a:off x="7682669" y="3826281"/>
            <a:ext cx="3016665" cy="2632105"/>
          </a:xfrm>
          <a:prstGeom prst="rect">
            <a:avLst/>
          </a:prstGeom>
        </p:spPr>
      </p:pic>
    </p:spTree>
    <p:extLst>
      <p:ext uri="{BB962C8B-B14F-4D97-AF65-F5344CB8AC3E}">
        <p14:creationId xmlns:p14="http://schemas.microsoft.com/office/powerpoint/2010/main" val="3896897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Fruit/vegetable juices</a:t>
            </a:r>
            <a:endParaRPr lang="en-GB" dirty="0"/>
          </a:p>
        </p:txBody>
      </p:sp>
      <p:sp>
        <p:nvSpPr>
          <p:cNvPr id="3" name="Subtitle 2"/>
          <p:cNvSpPr>
            <a:spLocks noGrp="1"/>
          </p:cNvSpPr>
          <p:nvPr>
            <p:ph type="subTitle" idx="1"/>
          </p:nvPr>
        </p:nvSpPr>
        <p:spPr>
          <a:xfrm>
            <a:off x="1169276" y="2571092"/>
            <a:ext cx="5462260" cy="3600000"/>
          </a:xfrm>
        </p:spPr>
        <p:txBody>
          <a:bodyPr/>
          <a:lstStyle/>
          <a:p>
            <a:pPr marL="0" indent="0">
              <a:buNone/>
            </a:pPr>
            <a:r>
              <a:rPr lang="en-GB" dirty="0"/>
              <a:t>Fruit/vegetable juices and smoothies provide water plus some vitamins, minerals and fibre. However, they are also high in free sugars so it is recommended to limit juiced and smoothies to a combined total of 150ml a day. </a:t>
            </a:r>
          </a:p>
        </p:txBody>
      </p:sp>
      <p:sp>
        <p:nvSpPr>
          <p:cNvPr id="4" name="Oval 3"/>
          <p:cNvSpPr/>
          <p:nvPr/>
        </p:nvSpPr>
        <p:spPr>
          <a:xfrm>
            <a:off x="8891205" y="2651267"/>
            <a:ext cx="2519362" cy="1079500"/>
          </a:xfrm>
          <a:prstGeom prst="ellipse">
            <a:avLst/>
          </a:prstGeom>
          <a:solidFill>
            <a:srgbClr val="158B44">
              <a:alpha val="69804"/>
            </a:srgbClr>
          </a:solidFill>
          <a:ln>
            <a:solidFill>
              <a:srgbClr val="158B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2000" b="1" dirty="0">
                <a:solidFill>
                  <a:schemeClr val="bg1"/>
                </a:solidFill>
                <a:latin typeface="Arial" panose="020B0604020202020204" pitchFamily="34" charset="0"/>
                <a:cs typeface="Arial" panose="020B0604020202020204" pitchFamily="34" charset="0"/>
              </a:rPr>
              <a:t>Can have 150ml, once a day</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21239"/>
          <a:stretch/>
        </p:blipFill>
        <p:spPr>
          <a:xfrm>
            <a:off x="6526322" y="3730767"/>
            <a:ext cx="2848685" cy="2746233"/>
          </a:xfrm>
          <a:prstGeom prst="rect">
            <a:avLst/>
          </a:prstGeom>
        </p:spPr>
      </p:pic>
    </p:spTree>
    <p:extLst>
      <p:ext uri="{BB962C8B-B14F-4D97-AF65-F5344CB8AC3E}">
        <p14:creationId xmlns:p14="http://schemas.microsoft.com/office/powerpoint/2010/main" val="4001916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Sugar-free drinks</a:t>
            </a:r>
            <a:endParaRPr lang="en-GB" dirty="0"/>
          </a:p>
        </p:txBody>
      </p:sp>
      <p:sp>
        <p:nvSpPr>
          <p:cNvPr id="3" name="Subtitle 2"/>
          <p:cNvSpPr>
            <a:spLocks noGrp="1"/>
          </p:cNvSpPr>
          <p:nvPr>
            <p:ph type="subTitle" idx="1"/>
          </p:nvPr>
        </p:nvSpPr>
        <p:spPr>
          <a:xfrm>
            <a:off x="1169276" y="2571092"/>
            <a:ext cx="6633034" cy="3600000"/>
          </a:xfrm>
        </p:spPr>
        <p:txBody>
          <a:bodyPr/>
          <a:lstStyle/>
          <a:p>
            <a:pPr marL="0" indent="0">
              <a:buNone/>
            </a:pPr>
            <a:r>
              <a:rPr lang="en-GB" dirty="0"/>
              <a:t>Sugar-free drinks hydrate without adding extra sugars but it’s a good idea for most drinks to be milk or water. Fizzy drinks may contain acids that can be harmful to teeth. Be aware that some of these drinks also contain caffeine. </a:t>
            </a:r>
          </a:p>
        </p:txBody>
      </p:sp>
      <p:sp>
        <p:nvSpPr>
          <p:cNvPr id="4" name="Oval 3"/>
          <p:cNvSpPr/>
          <p:nvPr/>
        </p:nvSpPr>
        <p:spPr>
          <a:xfrm>
            <a:off x="8899751" y="2711153"/>
            <a:ext cx="2519362" cy="1079500"/>
          </a:xfrm>
          <a:prstGeom prst="ellipse">
            <a:avLst/>
          </a:prstGeom>
          <a:solidFill>
            <a:srgbClr val="158B44">
              <a:alpha val="69804"/>
            </a:srgbClr>
          </a:solidFill>
          <a:ln>
            <a:solidFill>
              <a:srgbClr val="158B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2000" b="1" dirty="0">
                <a:solidFill>
                  <a:schemeClr val="bg1"/>
                </a:solidFill>
                <a:latin typeface="Arial" panose="020B0604020202020204" pitchFamily="34" charset="0"/>
                <a:cs typeface="Arial" panose="020B0604020202020204" pitchFamily="34" charset="0"/>
              </a:rPr>
              <a:t>Occasionally</a:t>
            </a:r>
            <a:endParaRPr lang="en-GB" sz="2000" b="1"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50315" r="26479" b="8292"/>
          <a:stretch/>
        </p:blipFill>
        <p:spPr>
          <a:xfrm>
            <a:off x="7188452" y="3528102"/>
            <a:ext cx="1037168" cy="2510559"/>
          </a:xfrm>
          <a:prstGeom prst="rect">
            <a:avLst/>
          </a:prstGeom>
        </p:spPr>
      </p:pic>
    </p:spTree>
    <p:extLst>
      <p:ext uri="{BB962C8B-B14F-4D97-AF65-F5344CB8AC3E}">
        <p14:creationId xmlns:p14="http://schemas.microsoft.com/office/powerpoint/2010/main" val="18514886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2" ma:contentTypeDescription="Create a new document." ma:contentTypeScope="" ma:versionID="b134f5e88b3ea123a910815f09e865d3">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58644792baf05f14ca744c1dc1f1ca86"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1B0E4B-36DE-4F9D-ACD4-BA7BB136ECB2}">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c53071f4-7f44-43fd-895c-8e7b6a3746b0"/>
    <ds:schemaRef ds:uri="http://schemas.openxmlformats.org/package/2006/metadata/core-properties"/>
    <ds:schemaRef ds:uri="ead97cfe-a968-427f-b02b-893e6ba0355a"/>
    <ds:schemaRef ds:uri="http://www.w3.org/XML/1998/namespace"/>
  </ds:schemaRefs>
</ds:datastoreItem>
</file>

<file path=customXml/itemProps2.xml><?xml version="1.0" encoding="utf-8"?>
<ds:datastoreItem xmlns:ds="http://schemas.openxmlformats.org/officeDocument/2006/customXml" ds:itemID="{D8C98524-5595-4AC0-B4E1-B3A29F638DEB}">
  <ds:schemaRefs>
    <ds:schemaRef ds:uri="http://schemas.microsoft.com/sharepoint/v3/contenttype/forms"/>
  </ds:schemaRefs>
</ds:datastoreItem>
</file>

<file path=customXml/itemProps3.xml><?xml version="1.0" encoding="utf-8"?>
<ds:datastoreItem xmlns:ds="http://schemas.openxmlformats.org/officeDocument/2006/customXml" ds:itemID="{277ADA15-A7F7-444F-863F-52AE8E899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415</TotalTime>
  <Words>895</Words>
  <Application>Microsoft Office PowerPoint</Application>
  <PresentationFormat>Widescreen</PresentationFormat>
  <Paragraphs>76</Paragraphs>
  <Slides>19</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19</vt:i4>
      </vt:variant>
    </vt:vector>
  </HeadingPairs>
  <TitlesOfParts>
    <vt:vector size="26" baseType="lpstr">
      <vt:lpstr>arial</vt:lpstr>
      <vt:lpstr>arial</vt:lpstr>
      <vt:lpstr>Calibri</vt:lpstr>
      <vt:lpstr>Office Theme</vt:lpstr>
      <vt:lpstr>Custom Design</vt:lpstr>
      <vt:lpstr>1_Custom Design</vt:lpstr>
      <vt:lpstr>3_Custom Design</vt:lpstr>
      <vt:lpstr>Healthy hydration</vt:lpstr>
      <vt:lpstr>Healthy hydration for children</vt:lpstr>
      <vt:lpstr>Water</vt:lpstr>
      <vt:lpstr>Hydration and health </vt:lpstr>
      <vt:lpstr>Sources of water </vt:lpstr>
      <vt:lpstr>Water</vt:lpstr>
      <vt:lpstr>Milk</vt:lpstr>
      <vt:lpstr>Fruit/vegetable juices</vt:lpstr>
      <vt:lpstr>Sugar-free drinks</vt:lpstr>
      <vt:lpstr>Tea and coffee</vt:lpstr>
      <vt:lpstr>Sugary drinks</vt:lpstr>
      <vt:lpstr>Sports and energy drinks</vt:lpstr>
      <vt:lpstr>How much water do children need?</vt:lpstr>
      <vt:lpstr>Practical tips to keep children hydrated </vt:lpstr>
      <vt:lpstr>Helping your child drink plenty</vt:lpstr>
      <vt:lpstr>Healthy hydration </vt:lpstr>
      <vt:lpstr>Have a think - why water?</vt:lpstr>
      <vt:lpstr>Which of these drinks are good choices for children?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Alex White</cp:lastModifiedBy>
  <cp:revision>81</cp:revision>
  <cp:lastPrinted>2019-07-09T13:18:53Z</cp:lastPrinted>
  <dcterms:created xsi:type="dcterms:W3CDTF">2018-10-10T09:22:08Z</dcterms:created>
  <dcterms:modified xsi:type="dcterms:W3CDTF">2020-08-07T09:12:48Z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