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0" r:id="rId5"/>
    <p:sldMasterId id="2147483652" r:id="rId6"/>
    <p:sldMasterId id="2147483656" r:id="rId7"/>
  </p:sldMasterIdLst>
  <p:notesMasterIdLst>
    <p:notesMasterId r:id="rId17"/>
  </p:notesMasterIdLst>
  <p:sldIdLst>
    <p:sldId id="256" r:id="rId8"/>
    <p:sldId id="307" r:id="rId9"/>
    <p:sldId id="309" r:id="rId10"/>
    <p:sldId id="310" r:id="rId11"/>
    <p:sldId id="311" r:id="rId12"/>
    <p:sldId id="312" r:id="rId13"/>
    <p:sldId id="313" r:id="rId14"/>
    <p:sldId id="314" r:id="rId15"/>
    <p:sldId id="26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CCCC"/>
    <a:srgbClr val="BF5150"/>
    <a:srgbClr val="F9D4B6"/>
    <a:srgbClr val="EDAD80"/>
    <a:srgbClr val="E46B2F"/>
    <a:srgbClr val="ED6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75"/>
    <p:restoredTop sz="94655"/>
  </p:normalViewPr>
  <p:slideViewPr>
    <p:cSldViewPr snapToGrid="0" snapToObjects="1">
      <p:cViewPr varScale="1">
        <p:scale>
          <a:sx n="66" d="100"/>
          <a:sy n="66" d="100"/>
        </p:scale>
        <p:origin x="64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4C806-3C3F-418E-B0D5-C3F908DBF456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3C940-11C9-476E-BD82-3778FC0F4C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415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2452" y="3531477"/>
            <a:ext cx="9144000" cy="733096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4400" b="1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072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53512" y="587760"/>
            <a:ext cx="9144000" cy="635491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4000" b="1" i="0">
                <a:solidFill>
                  <a:srgbClr val="BF515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53512" y="3065488"/>
            <a:ext cx="9144000" cy="3087973"/>
          </a:xfrm>
          <a:prstGeom prst="rect">
            <a:avLst/>
          </a:prstGeom>
        </p:spPr>
        <p:txBody>
          <a:bodyPr lIns="0" tIns="0" rIns="0" bIns="0"/>
          <a:lstStyle>
            <a:lvl1pPr marL="285750" indent="-285750" algn="l">
              <a:buFont typeface="Arial" charset="0"/>
              <a:buChar char="•"/>
              <a:defRPr sz="1800"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76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69274" y="1563798"/>
            <a:ext cx="9720000" cy="72000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3400" b="1" i="0">
                <a:solidFill>
                  <a:srgbClr val="BF515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69276" y="2571092"/>
            <a:ext cx="9720000" cy="3600000"/>
          </a:xfrm>
          <a:prstGeom prst="rect">
            <a:avLst/>
          </a:prstGeom>
        </p:spPr>
        <p:txBody>
          <a:bodyPr lIns="0" tIns="0" rIns="0" bIns="0" numCol="1" anchor="t"/>
          <a:lstStyle>
            <a:lvl1pPr marL="285750" indent="-285750" algn="l">
              <a:buSzPct val="90000"/>
              <a:buFont typeface="Arial" charset="0"/>
              <a:buChar char="•"/>
              <a:defRPr sz="18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4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6209274" y="2571092"/>
            <a:ext cx="4680000" cy="3600000"/>
          </a:xfrm>
          <a:prstGeom prst="rect">
            <a:avLst/>
          </a:prstGeom>
          <a:solidFill>
            <a:srgbClr val="ED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69276" y="2571092"/>
            <a:ext cx="4680000" cy="360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285750" indent="-285750">
              <a:buSzPct val="90000"/>
              <a:buFont typeface="Arial" charset="0"/>
              <a:buChar char="•"/>
              <a:defRPr sz="18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Body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98461" y="2760281"/>
            <a:ext cx="4320000" cy="324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18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Body text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1169276" y="1563798"/>
            <a:ext cx="9720000" cy="72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3400" b="1" i="0">
                <a:solidFill>
                  <a:srgbClr val="BF515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0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foodafactoflife.org.uk/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oodafactoflife.org.uk/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foodafactoflife.org.uk/" TargetMode="Externa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foodafactoflife.org.uk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39453" y="358589"/>
            <a:ext cx="2044335" cy="143516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564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5"/>
              </a:rPr>
              <a:t>www.foodafactoflife.org.uk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Food – </a:t>
            </a:r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 fact of life 2020</a:t>
            </a:r>
            <a:endParaRPr lang="en-US" sz="9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88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564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4"/>
              </a:rPr>
              <a:t>www.foodafactoflife.org.uk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 Food – a fact of life 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2020</a:t>
            </a:r>
            <a:endParaRPr lang="en-US" sz="9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31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564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4"/>
              </a:rPr>
              <a:t>www.foodafactoflife.org.uk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 Food – a fact of life 2020</a:t>
            </a:r>
            <a:endParaRPr lang="en-US" sz="9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39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1564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4"/>
              </a:rPr>
              <a:t>www.foodafactoflife.org.uk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 Food – a fact of life 2019</a:t>
            </a:r>
            <a:endParaRPr lang="en-US" sz="9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1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Raspberries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166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are these?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169276" y="2571092"/>
            <a:ext cx="4792137" cy="3600000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These are raspberries, know as ‘berries’*.</a:t>
            </a:r>
          </a:p>
          <a:p>
            <a:pPr marL="0" indent="0">
              <a:buNone/>
            </a:pPr>
            <a:r>
              <a:rPr lang="en-GB" sz="2800" dirty="0" smtClean="0"/>
              <a:t>A </a:t>
            </a:r>
            <a:r>
              <a:rPr lang="en-GB" sz="2800" dirty="0"/>
              <a:t>berry is a small, sweet fruit</a:t>
            </a:r>
            <a:r>
              <a:rPr lang="en-GB" sz="2800" dirty="0" smtClean="0"/>
              <a:t>.</a:t>
            </a:r>
          </a:p>
          <a:p>
            <a:pPr marL="0" indent="0">
              <a:buNone/>
            </a:pPr>
            <a:r>
              <a:rPr lang="en-GB" sz="2800" dirty="0" smtClean="0"/>
              <a:t>They </a:t>
            </a:r>
            <a:r>
              <a:rPr lang="en-GB" sz="2800" dirty="0"/>
              <a:t>are often coloured red, blue or black. They contain small seeds, which are usually </a:t>
            </a:r>
            <a:r>
              <a:rPr lang="en-GB" sz="2800" dirty="0" smtClean="0"/>
              <a:t>edible, </a:t>
            </a:r>
            <a:r>
              <a:rPr lang="en-GB" sz="2800" dirty="0"/>
              <a:t>and do not have a large stone.</a:t>
            </a:r>
            <a:endParaRPr lang="en-GB" sz="40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2634" y="2123234"/>
            <a:ext cx="5190292" cy="30544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083845" y="5703742"/>
            <a:ext cx="50493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solidFill>
                  <a:srgbClr val="303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*Botanically, raspberries are not </a:t>
            </a:r>
            <a:r>
              <a:rPr lang="en-GB" sz="1200" dirty="0">
                <a:solidFill>
                  <a:srgbClr val="303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true berry (a fruit with many seeds scattered throughout the pulp) but an </a:t>
            </a:r>
            <a:r>
              <a:rPr lang="en-GB" sz="1200" i="1" dirty="0" err="1">
                <a:solidFill>
                  <a:srgbClr val="303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etaerio</a:t>
            </a:r>
            <a:r>
              <a:rPr lang="en-GB" sz="1200" dirty="0">
                <a:solidFill>
                  <a:srgbClr val="303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(or </a:t>
            </a:r>
            <a:r>
              <a:rPr lang="en-GB" sz="1200" i="1" dirty="0">
                <a:solidFill>
                  <a:srgbClr val="303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aggregate fruit</a:t>
            </a:r>
            <a:r>
              <a:rPr lang="en-GB" sz="1200" dirty="0">
                <a:solidFill>
                  <a:srgbClr val="303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made </a:t>
            </a:r>
            <a:r>
              <a:rPr lang="en-GB" sz="1200" dirty="0" smtClean="0">
                <a:solidFill>
                  <a:srgbClr val="303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 of</a:t>
            </a:r>
            <a:r>
              <a:rPr lang="en-GB" sz="1200" dirty="0">
                <a:solidFill>
                  <a:srgbClr val="303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1200" i="1" dirty="0">
                <a:solidFill>
                  <a:srgbClr val="303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drupelets</a:t>
            </a:r>
            <a:r>
              <a:rPr lang="en-GB" sz="1200" dirty="0">
                <a:solidFill>
                  <a:srgbClr val="303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(individual sections of fruit each with its own seed).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33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Where do raspberries</a:t>
            </a:r>
            <a:r>
              <a:rPr lang="en-GB" dirty="0" smtClean="0"/>
              <a:t> </a:t>
            </a:r>
            <a:r>
              <a:rPr lang="en-GB" dirty="0"/>
              <a:t>come from?</a:t>
            </a:r>
            <a:br>
              <a:rPr lang="en-GB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276" y="2571092"/>
            <a:ext cx="5551013" cy="3600000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Raspberries grow in the UK.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Raspberries are from a plant. These are called raspberry canes.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They grow </a:t>
            </a:r>
            <a:r>
              <a:rPr lang="en-GB" sz="2800" dirty="0" smtClean="0"/>
              <a:t>above the ground.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Raspberries contain small seeds.</a:t>
            </a:r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07978" y="2571092"/>
            <a:ext cx="5015935" cy="33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Harvesting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276" y="2571092"/>
            <a:ext cx="5308642" cy="3600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Raspberries may be grown on farms, but many grow in the wild around the UK.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Raspberries are picked when they are ready (ripe).</a:t>
            </a:r>
            <a:endParaRPr lang="en-GB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Raspberries are ready in the summer season – late summer.</a:t>
            </a:r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5373" y="2571092"/>
            <a:ext cx="5103105" cy="340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27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4512" y="2425519"/>
            <a:ext cx="6612144" cy="38911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Raspberries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276" y="2571092"/>
            <a:ext cx="5231524" cy="3600000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Raspberries </a:t>
            </a:r>
            <a:r>
              <a:rPr lang="en-GB" sz="2800" dirty="0"/>
              <a:t>can </a:t>
            </a:r>
            <a:r>
              <a:rPr lang="en-GB" sz="2800" dirty="0" smtClean="0"/>
              <a:t>be purchased: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resh;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rozen;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anned.</a:t>
            </a:r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8910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Dishes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276" y="2571092"/>
            <a:ext cx="4276931" cy="3600000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Raspberries </a:t>
            </a:r>
            <a:r>
              <a:rPr lang="en-GB" sz="2800" dirty="0"/>
              <a:t>can </a:t>
            </a:r>
            <a:r>
              <a:rPr lang="en-GB" sz="2800" dirty="0" smtClean="0"/>
              <a:t>be eaten raw – just wash first.</a:t>
            </a:r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/>
              <a:t>R</a:t>
            </a:r>
            <a:r>
              <a:rPr lang="en-GB" sz="2800" dirty="0" smtClean="0"/>
              <a:t>aspberries </a:t>
            </a:r>
            <a:r>
              <a:rPr lang="en-GB" sz="2800" dirty="0"/>
              <a:t>can be used in lots of </a:t>
            </a:r>
            <a:r>
              <a:rPr lang="en-GB" sz="2800" dirty="0" smtClean="0"/>
              <a:t>dishes.</a:t>
            </a:r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95452" y="3704160"/>
            <a:ext cx="2559309" cy="25574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8074" y="4371092"/>
            <a:ext cx="2492156" cy="16614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45460" y="1697545"/>
            <a:ext cx="2809301" cy="18728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79648" y="1650233"/>
            <a:ext cx="2637984" cy="217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29274" y="4100215"/>
            <a:ext cx="3322540" cy="2373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Similar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276" y="2571092"/>
            <a:ext cx="4276931" cy="3600000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Blackberries, strawberries and loganberries are similar to raspberries.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1385" y="1757322"/>
            <a:ext cx="3676650" cy="2451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161" y="3688115"/>
            <a:ext cx="4017998" cy="267604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84313" y="4186426"/>
            <a:ext cx="2113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Blackberries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37684" y="6190343"/>
            <a:ext cx="2040556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Strawberries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88966" y="6182016"/>
            <a:ext cx="2475327" cy="374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Loganberries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49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8724" y="2401463"/>
            <a:ext cx="3181100" cy="18720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3696502" y="3078990"/>
            <a:ext cx="936104" cy="64807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03855" y="4290484"/>
            <a:ext cx="36606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Raspberries are grown for our food.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32606" y="4338149"/>
            <a:ext cx="2557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Raspberries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13735" y="4410865"/>
            <a:ext cx="2851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Lots of dishes use raspberries.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741451" y="2957255"/>
            <a:ext cx="936104" cy="64807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13735" y="2339476"/>
            <a:ext cx="2809301" cy="187286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118" y="2368984"/>
            <a:ext cx="2792522" cy="186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28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Raspberries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3600" dirty="0" smtClean="0"/>
              <a:t>For further information, go to: </a:t>
            </a:r>
          </a:p>
          <a:p>
            <a:pPr marL="0" indent="0" algn="ctr">
              <a:buNone/>
            </a:pPr>
            <a:r>
              <a:rPr lang="en-GB" sz="3600" dirty="0" smtClean="0"/>
              <a:t>www.foodafactoflife.org.uk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298930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5B78CA333243439763E4169A5FEB7F" ma:contentTypeVersion="12" ma:contentTypeDescription="Create a new document." ma:contentTypeScope="" ma:versionID="b134f5e88b3ea123a910815f09e865d3">
  <xsd:schema xmlns:xsd="http://www.w3.org/2001/XMLSchema" xmlns:xs="http://www.w3.org/2001/XMLSchema" xmlns:p="http://schemas.microsoft.com/office/2006/metadata/properties" xmlns:ns2="c53071f4-7f44-43fd-895c-8e7b6a3746b0" xmlns:ns3="ead97cfe-a968-427f-b02b-893e6ba0355a" targetNamespace="http://schemas.microsoft.com/office/2006/metadata/properties" ma:root="true" ma:fieldsID="58644792baf05f14ca744c1dc1f1ca86" ns2:_="" ns3:_="">
    <xsd:import namespace="c53071f4-7f44-43fd-895c-8e7b6a3746b0"/>
    <xsd:import namespace="ead97cfe-a968-427f-b02b-893e6ba035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3071f4-7f44-43fd-895c-8e7b6a3746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d97cfe-a968-427f-b02b-893e6ba0355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766A30-64F9-45BD-B1B1-ACA9BE15C7D5}">
  <ds:schemaRefs>
    <ds:schemaRef ds:uri="http://purl.org/dc/elements/1.1/"/>
    <ds:schemaRef ds:uri="http://schemas.microsoft.com/office/2006/metadata/properties"/>
    <ds:schemaRef ds:uri="ead97cfe-a968-427f-b02b-893e6ba0355a"/>
    <ds:schemaRef ds:uri="http://schemas.microsoft.com/office/2006/documentManagement/types"/>
    <ds:schemaRef ds:uri="http://purl.org/dc/terms/"/>
    <ds:schemaRef ds:uri="c53071f4-7f44-43fd-895c-8e7b6a3746b0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930424A-1308-48D0-A06E-FEC5BA0F8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3071f4-7f44-43fd-895c-8e7b6a3746b0"/>
    <ds:schemaRef ds:uri="ead97cfe-a968-427f-b02b-893e6ba035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C434D38-A359-45AD-85CB-9F5512FE39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244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Office Theme</vt:lpstr>
      <vt:lpstr>Custom Design</vt:lpstr>
      <vt:lpstr>1_Custom Design</vt:lpstr>
      <vt:lpstr>3_Custom Design</vt:lpstr>
      <vt:lpstr>Raspberries</vt:lpstr>
      <vt:lpstr>What are these?</vt:lpstr>
      <vt:lpstr>Where do raspberries come from? </vt:lpstr>
      <vt:lpstr>Harvesting</vt:lpstr>
      <vt:lpstr>Raspberries</vt:lpstr>
      <vt:lpstr>Dishes</vt:lpstr>
      <vt:lpstr>Similar</vt:lpstr>
      <vt:lpstr>Summary</vt:lpstr>
      <vt:lpstr>Raspberries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Glenn Carter</dc:creator>
  <cp:lastModifiedBy>Frances Meek</cp:lastModifiedBy>
  <cp:revision>40</cp:revision>
  <dcterms:created xsi:type="dcterms:W3CDTF">2018-10-10T09:22:08Z</dcterms:created>
  <dcterms:modified xsi:type="dcterms:W3CDTF">2020-12-04T13:00:34Z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0x010100BD5B78CA333243439763E4169A5FEB7F</vt:lpwstr>
  </property>
</Properties>
</file>