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  <p:sldMasterId id="2147483652" r:id="rId6"/>
    <p:sldMasterId id="2147483656" r:id="rId7"/>
  </p:sldMasterIdLst>
  <p:sldIdLst>
    <p:sldId id="256" r:id="rId8"/>
    <p:sldId id="281" r:id="rId9"/>
    <p:sldId id="282" r:id="rId10"/>
    <p:sldId id="285" r:id="rId11"/>
    <p:sldId id="287" r:id="rId12"/>
    <p:sldId id="294" r:id="rId13"/>
    <p:sldId id="279" r:id="rId14"/>
    <p:sldId id="278" r:id="rId15"/>
    <p:sldId id="275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150"/>
    <a:srgbClr val="EDCCCC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5"/>
    <p:restoredTop sz="94655"/>
  </p:normalViewPr>
  <p:slideViewPr>
    <p:cSldViewPr snapToGrid="0" snapToObjects="1">
      <p:cViewPr varScale="1">
        <p:scale>
          <a:sx n="66" d="100"/>
          <a:sy n="66" d="100"/>
        </p:scale>
        <p:origin x="640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2452" y="3531477"/>
            <a:ext cx="9144000" cy="733096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4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7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BF515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BF515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ED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276" y="2571092"/>
            <a:ext cx="4680000" cy="36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285750" indent="-285750">
              <a:buSzPct val="90000"/>
              <a:buFont typeface="Arial" charset="0"/>
              <a:buChar char="•"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BF515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foodafactoflife.org.uk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odafactoflife.org.uk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oodafactoflife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39453" y="358589"/>
            <a:ext cx="2044335" cy="143516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949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5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Food –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a fact of life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885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2021</a:t>
            </a:r>
            <a:endParaRPr lang="en-US" sz="900" b="0" i="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odafactoflife.org.uk/whole-school/whole-school-approach/guidelines-for-school-education-resources-about-foo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For further information, go to: </a:t>
            </a:r>
          </a:p>
          <a:p>
            <a:pPr marL="0" indent="0" algn="ctr">
              <a:buNone/>
            </a:pPr>
            <a:r>
              <a:rPr lang="en-GB" sz="3600" dirty="0" smtClean="0"/>
              <a:t>www.foodafactoflife.org.uk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7377" y="6153461"/>
            <a:ext cx="9904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This resource meets the</a:t>
            </a: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i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Guidelines for producers and users of school education resources about food</a:t>
            </a:r>
            <a:r>
              <a:rPr lang="en-GB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9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these have in common?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4091493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They all contain rice.</a:t>
            </a:r>
            <a:endParaRPr lang="en-GB" sz="2400" dirty="0"/>
          </a:p>
          <a:p>
            <a:pPr marL="0" indent="0">
              <a:buNone/>
            </a:pPr>
            <a:endParaRPr lang="en-GB" sz="2400" b="1" dirty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57" y="3655454"/>
            <a:ext cx="3740287" cy="2320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8491" y="3399102"/>
            <a:ext cx="3657600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535"/>
          <a:stretch/>
        </p:blipFill>
        <p:spPr>
          <a:xfrm>
            <a:off x="5125694" y="3565932"/>
            <a:ext cx="2638394" cy="240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does rice come from?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6487568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Rice comes from a plant.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dirty="0" smtClean="0"/>
          </a:p>
        </p:txBody>
      </p:sp>
      <p:pic>
        <p:nvPicPr>
          <p:cNvPr id="5" name="Picture 2" descr="Rice Field. Ripe rice in the field stock image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4220" y="3518117"/>
            <a:ext cx="3628021" cy="241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ice fields on terraced at Chiang Mai, Thailand. Rice fields on terraced with a beautiful sunset at Chiang Mai, Thailand stock photograph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3217" y="3513246"/>
            <a:ext cx="3743743" cy="248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Where is rice grown?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392" y="2571092"/>
            <a:ext cx="6112673" cy="3600000"/>
          </a:xfrm>
        </p:spPr>
        <p:txBody>
          <a:bodyPr/>
          <a:lstStyle/>
          <a:p>
            <a:pPr marL="0" indent="0" fontAlgn="base">
              <a:buNone/>
            </a:pPr>
            <a:r>
              <a:rPr lang="en-GB" sz="2400" dirty="0" smtClean="0"/>
              <a:t>Rice is grown </a:t>
            </a:r>
            <a:r>
              <a:rPr lang="en-GB" sz="2400" dirty="0"/>
              <a:t>in every continent of the </a:t>
            </a:r>
            <a:r>
              <a:rPr lang="en-GB" sz="2400" dirty="0" smtClean="0"/>
              <a:t>world, </a:t>
            </a:r>
            <a:r>
              <a:rPr lang="en-GB" sz="2400" dirty="0"/>
              <a:t>except </a:t>
            </a:r>
            <a:r>
              <a:rPr lang="en-GB" sz="2400" dirty="0" smtClean="0"/>
              <a:t>Antarctica. </a:t>
            </a:r>
          </a:p>
          <a:p>
            <a:pPr marL="0" indent="0" fontAlgn="base">
              <a:buNone/>
            </a:pPr>
            <a:r>
              <a:rPr lang="en-GB" sz="2400" dirty="0" smtClean="0"/>
              <a:t>When </a:t>
            </a:r>
            <a:r>
              <a:rPr lang="en-GB" sz="2400" dirty="0"/>
              <a:t>rice is harvested it is called </a:t>
            </a:r>
            <a:r>
              <a:rPr lang="en-GB" sz="2400" dirty="0" smtClean="0"/>
              <a:t>‘paddy</a:t>
            </a:r>
            <a:r>
              <a:rPr lang="en-GB" sz="2400" dirty="0"/>
              <a:t>'. </a:t>
            </a:r>
            <a:endParaRPr lang="en-GB" sz="2400" dirty="0" smtClean="0"/>
          </a:p>
          <a:p>
            <a:pPr marL="0" indent="0" fontAlgn="base">
              <a:buNone/>
            </a:pPr>
            <a:r>
              <a:rPr lang="en-GB" sz="2400" dirty="0" smtClean="0"/>
              <a:t>One grain </a:t>
            </a:r>
            <a:r>
              <a:rPr lang="en-GB" sz="2400" dirty="0"/>
              <a:t>of paddy contains one rice kernel. </a:t>
            </a:r>
            <a:endParaRPr lang="en-GB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fontAlgn="base">
              <a:buNone/>
            </a:pPr>
            <a:endParaRPr lang="en-GB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7957" y="2654220"/>
            <a:ext cx="3206180" cy="213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Farming rice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6656063" cy="3600000"/>
          </a:xfrm>
        </p:spPr>
        <p:txBody>
          <a:bodyPr/>
          <a:lstStyle/>
          <a:p>
            <a:pPr marL="0" indent="0" fontAlgn="base">
              <a:buNone/>
            </a:pPr>
            <a:r>
              <a:rPr lang="en-GB" sz="2400" dirty="0" smtClean="0"/>
              <a:t>The rice </a:t>
            </a:r>
            <a:r>
              <a:rPr lang="en-GB" sz="2400" dirty="0"/>
              <a:t>fields are prepared </a:t>
            </a:r>
            <a:r>
              <a:rPr lang="en-GB" sz="2400" dirty="0" smtClean="0"/>
              <a:t>by ploughing, fertilising and smoothing the soil.</a:t>
            </a:r>
          </a:p>
          <a:p>
            <a:pPr marL="0" indent="0">
              <a:buNone/>
            </a:pPr>
            <a:r>
              <a:rPr lang="en-GB" sz="2400" dirty="0"/>
              <a:t>Seedlings are started in </a:t>
            </a:r>
            <a:r>
              <a:rPr lang="en-GB" sz="2400" dirty="0" smtClean="0"/>
              <a:t>beds. </a:t>
            </a:r>
          </a:p>
          <a:p>
            <a:pPr marL="0" indent="0">
              <a:buNone/>
            </a:pPr>
            <a:r>
              <a:rPr lang="en-GB" sz="2400" dirty="0" smtClean="0"/>
              <a:t>After 30-50 </a:t>
            </a:r>
            <a:r>
              <a:rPr lang="en-GB" sz="2400" dirty="0"/>
              <a:t>days </a:t>
            </a:r>
            <a:r>
              <a:rPr lang="en-GB" sz="2400" dirty="0" smtClean="0"/>
              <a:t>the seedlings are planted </a:t>
            </a:r>
            <a:r>
              <a:rPr lang="en-GB" sz="2400" dirty="0"/>
              <a:t>by hand </a:t>
            </a:r>
            <a:r>
              <a:rPr lang="en-GB" sz="2400" dirty="0" smtClean="0"/>
              <a:t>in </a:t>
            </a:r>
            <a:r>
              <a:rPr lang="en-GB" sz="2400" dirty="0"/>
              <a:t>fields which have been flooded by rain or river water. </a:t>
            </a:r>
          </a:p>
          <a:p>
            <a:pPr marL="0" indent="0">
              <a:buNone/>
            </a:pPr>
            <a:r>
              <a:rPr lang="en-GB" sz="2400" dirty="0" smtClean="0"/>
              <a:t>The </a:t>
            </a:r>
            <a:r>
              <a:rPr lang="en-GB" sz="2400" dirty="0"/>
              <a:t>fields are drained before </a:t>
            </a:r>
            <a:r>
              <a:rPr lang="en-GB" sz="2400" dirty="0" smtClean="0"/>
              <a:t>the rice is cut.</a:t>
            </a:r>
            <a:endParaRPr lang="en-GB" sz="2400" dirty="0"/>
          </a:p>
          <a:p>
            <a:pPr marL="0" indent="0" fontAlgn="base">
              <a:buNone/>
            </a:pPr>
            <a:endParaRPr lang="en-GB" sz="2000" dirty="0"/>
          </a:p>
        </p:txBody>
      </p:sp>
      <p:pic>
        <p:nvPicPr>
          <p:cNvPr id="3074" name="Picture 2" descr="Rice fields on terraced at Chiang Mai, Thailand. Rice fields on terraced with a beautiful sunset at Chiang Mai, Thailand stock photography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21356" y="2571092"/>
            <a:ext cx="2682847" cy="177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women-working-manually-in-a-green-paddy-field-in-south-India..-484720866 2125x1417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21356" y="4491331"/>
            <a:ext cx="2682847" cy="178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9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274" y="1563798"/>
            <a:ext cx="9128612" cy="720000"/>
          </a:xfrm>
        </p:spPr>
        <p:txBody>
          <a:bodyPr/>
          <a:lstStyle/>
          <a:p>
            <a:r>
              <a:rPr lang="en-GB" dirty="0" smtClean="0"/>
              <a:t>Rice varieties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464280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There are three basic types of rice: </a:t>
            </a:r>
          </a:p>
          <a:p>
            <a:r>
              <a:rPr lang="en-GB" sz="2400" dirty="0" smtClean="0"/>
              <a:t>long grain (fluffy), e.g. served with main dishes that have sauces;</a:t>
            </a:r>
          </a:p>
          <a:p>
            <a:r>
              <a:rPr lang="en-GB" sz="2400" dirty="0" smtClean="0"/>
              <a:t>medium grain (creamy), e.g. risotto and puddings;</a:t>
            </a:r>
          </a:p>
          <a:p>
            <a:r>
              <a:rPr lang="en-GB" sz="2400" dirty="0" smtClean="0"/>
              <a:t>short grain (sticky), e.g. sushi and puddings.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6" name="Picture 4" descr="Rice types. Assortment of different rice types royalty free stock photo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7629370" y="1698659"/>
            <a:ext cx="3256341" cy="500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Dishes with rice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4004" y="2561411"/>
            <a:ext cx="4932266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Rice can be used in lots of dishes. 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083" y="4046051"/>
            <a:ext cx="2977244" cy="21150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7938" b="9213"/>
          <a:stretch/>
        </p:blipFill>
        <p:spPr>
          <a:xfrm>
            <a:off x="6164481" y="2265140"/>
            <a:ext cx="2404889" cy="19067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26482" y="4171909"/>
            <a:ext cx="2970513" cy="22278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64281" y="4362351"/>
            <a:ext cx="2717498" cy="180968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3476" y="2175441"/>
            <a:ext cx="2699108" cy="188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Similar plants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560374" cy="36000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Wheat, barley, oats, maize and quinoa are all plants that produce grains, and are harvested, that are similar </a:t>
            </a:r>
            <a:r>
              <a:rPr lang="en-GB" sz="2400" dirty="0"/>
              <a:t>to </a:t>
            </a:r>
            <a:r>
              <a:rPr lang="en-GB" sz="2400" dirty="0" smtClean="0"/>
              <a:t>rice.</a:t>
            </a:r>
            <a:endParaRPr lang="en-GB" sz="2400" dirty="0"/>
          </a:p>
        </p:txBody>
      </p:sp>
      <p:pic>
        <p:nvPicPr>
          <p:cNvPr id="1028" name="Picture 4" descr="Maize kernels. On a white background royalty free stock photo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795" y="3999186"/>
            <a:ext cx="2717856" cy="180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ats. Isolated on white background royalty free stock photography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92132" y="3230524"/>
            <a:ext cx="2749292" cy="183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Quinoa grain closeup. Pile of quinoa grain on white background royalty free stock photos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28607" y="4035081"/>
            <a:ext cx="2599902" cy="173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aw wheat on white background. Healthy grains and cereals royalty free stock images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5135" y="1678883"/>
            <a:ext cx="3180929" cy="169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Barley Grains Isolated on White Background. A pile of barley grains isolated on a white background stock image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737" y="3741730"/>
            <a:ext cx="2150030" cy="2150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37360" y="3336560"/>
            <a:ext cx="134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Wheat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2787" y="5704699"/>
            <a:ext cx="1331111" cy="37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Maize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8531" y="5704699"/>
            <a:ext cx="1250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Barley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05047" y="5762921"/>
            <a:ext cx="1300994" cy="368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Quinoa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06064" y="4993730"/>
            <a:ext cx="113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Oats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3783553" y="2754955"/>
            <a:ext cx="936104" cy="64807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13846" y="4688360"/>
            <a:ext cx="338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Rice is from plants.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32606" y="4721961"/>
            <a:ext cx="2872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Rice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66372" y="4721960"/>
            <a:ext cx="3074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Lots of meals are made with rice.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505155" y="2754954"/>
            <a:ext cx="936104" cy="64807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2" descr="Rice Field. Ripe rice in the field stock images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846" y="2496000"/>
            <a:ext cx="2972092" cy="198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3505" y="2899954"/>
            <a:ext cx="2791650" cy="1518658"/>
          </a:xfrm>
          <a:prstGeom prst="rect">
            <a:avLst/>
          </a:prstGeom>
        </p:spPr>
      </p:pic>
      <p:pic>
        <p:nvPicPr>
          <p:cNvPr id="13" name="Picture 2" descr="https://www.foodafactoflife.org.uk/media/3410/roasted-butternut-squash-risotto.jpg?anchor=center&amp;mode=crop&amp;width=402&amp;height=245&amp;rnd=1324154645800000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6372" y="2486879"/>
            <a:ext cx="2998166" cy="198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5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5B78CA333243439763E4169A5FEB7F" ma:contentTypeVersion="13" ma:contentTypeDescription="Create a new document." ma:contentTypeScope="" ma:versionID="5029caf337f57718e1c0dfef63cd682c">
  <xsd:schema xmlns:xsd="http://www.w3.org/2001/XMLSchema" xmlns:xs="http://www.w3.org/2001/XMLSchema" xmlns:p="http://schemas.microsoft.com/office/2006/metadata/properties" xmlns:ns2="c53071f4-7f44-43fd-895c-8e7b6a3746b0" xmlns:ns3="ead97cfe-a968-427f-b02b-893e6ba0355a" targetNamespace="http://schemas.microsoft.com/office/2006/metadata/properties" ma:root="true" ma:fieldsID="fe479430d16b5c2b356496b4bcff2c34" ns2:_="" ns3:_="">
    <xsd:import namespace="c53071f4-7f44-43fd-895c-8e7b6a3746b0"/>
    <xsd:import namespace="ead97cfe-a968-427f-b02b-893e6ba035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071f4-7f44-43fd-895c-8e7b6a3746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97cfe-a968-427f-b02b-893e6ba035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6A6226-7D25-4656-A95F-08453A7882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6CADBE-739F-4D79-97A1-B8BEFB2405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3071f4-7f44-43fd-895c-8e7b6a3746b0"/>
    <ds:schemaRef ds:uri="ead97cfe-a968-427f-b02b-893e6ba035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F1DDA0-AA0E-49EE-A836-13940808B82E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c53071f4-7f44-43fd-895c-8e7b6a3746b0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ead97cfe-a968-427f-b02b-893e6ba0355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247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Office Theme</vt:lpstr>
      <vt:lpstr>Custom Design</vt:lpstr>
      <vt:lpstr>1_Custom Design</vt:lpstr>
      <vt:lpstr>3_Custom Design</vt:lpstr>
      <vt:lpstr>Rice</vt:lpstr>
      <vt:lpstr>What do these have in common?</vt:lpstr>
      <vt:lpstr>Where does rice come from?</vt:lpstr>
      <vt:lpstr>Where is rice grown?</vt:lpstr>
      <vt:lpstr>Farming rice</vt:lpstr>
      <vt:lpstr>Rice varieties</vt:lpstr>
      <vt:lpstr>Dishes with rice</vt:lpstr>
      <vt:lpstr>Similar plants</vt:lpstr>
      <vt:lpstr>Summary</vt:lpstr>
      <vt:lpstr>Rice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Frances Meek</cp:lastModifiedBy>
  <cp:revision>51</cp:revision>
  <dcterms:created xsi:type="dcterms:W3CDTF">2018-10-10T09:22:08Z</dcterms:created>
  <dcterms:modified xsi:type="dcterms:W3CDTF">2021-06-04T09:10:05Z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0x010100BD5B78CA333243439763E4169A5FEB7F</vt:lpwstr>
  </property>
</Properties>
</file>