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47" r:id="rId9"/>
    <p:sldMasterId id="2147483750" r:id="rId10"/>
  </p:sldMasterIdLst>
  <p:notesMasterIdLst>
    <p:notesMasterId r:id="rId18"/>
  </p:notesMasterIdLst>
  <p:handoutMasterIdLst>
    <p:handoutMasterId r:id="rId19"/>
  </p:handoutMasterIdLst>
  <p:sldIdLst>
    <p:sldId id="388" r:id="rId11"/>
    <p:sldId id="469" r:id="rId12"/>
    <p:sldId id="500" r:id="rId13"/>
    <p:sldId id="494" r:id="rId14"/>
    <p:sldId id="497" r:id="rId15"/>
    <p:sldId id="498" r:id="rId16"/>
    <p:sldId id="36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1BA"/>
    <a:srgbClr val="F33DA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9778C-B5AF-4CA4-80D0-EE15F95013E0}" v="31" dt="2021-03-23T11:34:22.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6" autoAdjust="0"/>
  </p:normalViewPr>
  <p:slideViewPr>
    <p:cSldViewPr snapToGrid="0">
      <p:cViewPr varScale="1">
        <p:scale>
          <a:sx n="62" d="100"/>
          <a:sy n="62" d="100"/>
        </p:scale>
        <p:origin x="8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01/07/2021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01/07/2021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3CF957-BDFF-47E8-9214-FEEF451BFF3C}"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1219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3</a:t>
            </a:fld>
            <a:endParaRPr lang="en-GB"/>
          </a:p>
        </p:txBody>
      </p:sp>
    </p:spTree>
    <p:extLst>
      <p:ext uri="{BB962C8B-B14F-4D97-AF65-F5344CB8AC3E}">
        <p14:creationId xmlns:p14="http://schemas.microsoft.com/office/powerpoint/2010/main" val="70542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4</a:t>
            </a:fld>
            <a:endParaRPr lang="en-GB"/>
          </a:p>
        </p:txBody>
      </p:sp>
    </p:spTree>
    <p:extLst>
      <p:ext uri="{BB962C8B-B14F-4D97-AF65-F5344CB8AC3E}">
        <p14:creationId xmlns:p14="http://schemas.microsoft.com/office/powerpoint/2010/main" val="330007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3CF957-BDFF-47E8-9214-FEEF451BFF3C}" type="slidenum">
              <a:rPr lang="en-GB" smtClean="0"/>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7140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54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84056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33145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10092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a:t>Click to edit</a:t>
            </a:r>
            <a:endParaRPr lang="en-GB"/>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a:t>Click to edit </a:t>
            </a:r>
            <a:endParaRPr lang="en-GB"/>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a:t>
            </a:r>
          </a:p>
        </p:txBody>
      </p:sp>
    </p:spTree>
    <p:extLst>
      <p:ext uri="{BB962C8B-B14F-4D97-AF65-F5344CB8AC3E}">
        <p14:creationId xmlns:p14="http://schemas.microsoft.com/office/powerpoint/2010/main" val="96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8537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5179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slideLayout" Target="../slideLayouts/slideLayout13.xml"/><Relationship Id="rId10"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a:solidFill>
                  <a:prstClr val="black"/>
                </a:solidFill>
                <a:latin typeface="Arial" charset="0"/>
                <a:ea typeface="Arial" charset="0"/>
                <a:cs typeface="Arial" charset="0"/>
                <a:hlinkClick r:id="rId4"/>
              </a:rPr>
              <a:t>www.foodafactoflife.org.uk</a:t>
            </a:r>
            <a:r>
              <a:rPr lang="en-US" sz="675" dirty="0">
                <a:solidFill>
                  <a:prstClr val="black"/>
                </a:solidFill>
                <a:latin typeface="Arial" charset="0"/>
                <a:ea typeface="Arial" charset="0"/>
                <a:cs typeface="Arial" charset="0"/>
              </a:rPr>
              <a:t>    © Food – a fact of life 2021</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dirty="0">
                <a:solidFill>
                  <a:schemeClr val="tx1"/>
                </a:solidFill>
                <a:latin typeface="Arial" charset="0"/>
                <a:ea typeface="Arial" charset="0"/>
                <a:cs typeface="Arial" charset="0"/>
                <a:hlinkClick r:id="rId4"/>
              </a:rPr>
              <a:t>www.foodafactoflife.org.uk</a:t>
            </a:r>
            <a:r>
              <a:rPr lang="en-US" sz="675" b="0" i="0" baseline="0" dirty="0">
                <a:solidFill>
                  <a:schemeClr val="tx1"/>
                </a:solidFill>
                <a:latin typeface="Arial" charset="0"/>
                <a:ea typeface="Arial" charset="0"/>
                <a:cs typeface="Arial" charset="0"/>
              </a:rPr>
              <a:t>    </a:t>
            </a:r>
            <a:r>
              <a:rPr lang="en-US" sz="675"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www.savoyeducationaltrust.org.uk/" TargetMode="External"/><Relationship Id="rId4"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oodafactoflife.org.uk/search-results?q=cards" TargetMode="External"/><Relationship Id="rId13" Type="http://schemas.openxmlformats.org/officeDocument/2006/relationships/hyperlink" Target="https://www.foodafactoflife.org.uk/11-14-years/cooking/videos/" TargetMode="External"/><Relationship Id="rId3" Type="http://schemas.openxmlformats.org/officeDocument/2006/relationships/hyperlink" Target="https://www.foodafactoflife.org.uk/remote-learning/activities-and-ideas/knowledge-organisers/" TargetMode="External"/><Relationship Id="rId7" Type="http://schemas.openxmlformats.org/officeDocument/2006/relationships/hyperlink" Target="https://www.foodafactoflife.org.uk/remote-learning/activities-and-ideas/interactive-games-and-quizzes/" TargetMode="External"/><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foodafactoflife.org.uk/remote-learning/activities-and-ideas/videos/" TargetMode="External"/><Relationship Id="rId11" Type="http://schemas.openxmlformats.org/officeDocument/2006/relationships/image" Target="../media/image12.png"/><Relationship Id="rId5" Type="http://schemas.openxmlformats.org/officeDocument/2006/relationships/hyperlink" Target="https://www.foodafactoflife.org.uk/11-14-years/cooking/hygiene-and-safety/" TargetMode="External"/><Relationship Id="rId15" Type="http://schemas.openxmlformats.org/officeDocument/2006/relationships/image" Target="../media/image15.png"/><Relationship Id="rId10" Type="http://schemas.openxmlformats.org/officeDocument/2006/relationships/hyperlink" Target="https://www.foodafactoflife.org.uk/professional-development/teaching-and-learning/planning-and-teaching/resources-to-support-uk-14-16-qualification-specifications/" TargetMode="External"/><Relationship Id="rId4" Type="http://schemas.openxmlformats.org/officeDocument/2006/relationships/hyperlink" Target="https://www.foodafactoflife.org.uk/recipes/" TargetMode="External"/><Relationship Id="rId9"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foodafactoflife.org.uk/professional-development/ppd-toolkit/secondary/your-professional-development/" TargetMode="Externa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5" Type="http://schemas.openxmlformats.org/officeDocument/2006/relationships/hyperlink" Target="https://www.foodafactoflife.org.uk/professional-development/ppd-toolkit/secondary/food-teaching-in-schools-a-framework-of-knowledge-and-skills/" TargetMode="External"/><Relationship Id="rId4" Type="http://schemas.openxmlformats.org/officeDocument/2006/relationships/hyperlink" Target="https://www.foodafactoflife.org.uk/professional-development/ppd-toolkit/primary/food-teaching-in-schools-a-framework-of-knowledge-and-skill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atsby.org.uk/education/focus-areas/good-career-guidance" TargetMode="External"/><Relationship Id="rId2"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goodcareerguidance.org.uk/send"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savoyeducationaltrust.org.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801" y="2948082"/>
            <a:ext cx="10110266" cy="733096"/>
          </a:xfrm>
        </p:spPr>
        <p:txBody>
          <a:bodyPr/>
          <a:lstStyle/>
          <a:p>
            <a:pPr lvl="0">
              <a:lnSpc>
                <a:spcPct val="100000"/>
              </a:lnSpc>
              <a:spcBef>
                <a:spcPts val="0"/>
              </a:spcBef>
              <a:defRPr/>
            </a:pPr>
            <a:r>
              <a:rPr lang="en-GB" sz="3600" dirty="0"/>
              <a:t>Careers in hospitality and catering – opportunities for young people with additional needs</a:t>
            </a:r>
            <a:endParaRPr lang="en-GB" sz="3600" b="0" dirty="0">
              <a:latin typeface="Calibri" panose="020F0502020204030204"/>
            </a:endParaRPr>
          </a:p>
        </p:txBody>
      </p:sp>
      <p:sp>
        <p:nvSpPr>
          <p:cNvPr id="3" name="TextBox 2"/>
          <p:cNvSpPr txBox="1"/>
          <p:nvPr/>
        </p:nvSpPr>
        <p:spPr>
          <a:xfrm>
            <a:off x="1142452" y="5348177"/>
            <a:ext cx="248325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30/06/2021</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7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105" y="1535859"/>
            <a:ext cx="9720000" cy="720000"/>
          </a:xfrm>
        </p:spPr>
        <p:txBody>
          <a:bodyPr/>
          <a:lstStyle/>
          <a:p>
            <a:r>
              <a:rPr lang="en-US" sz="3400" dirty="0">
                <a:latin typeface="Arial"/>
                <a:cs typeface="Arial"/>
              </a:rPr>
              <a:t>Covered in today’s webinar</a:t>
            </a:r>
            <a:endParaRPr lang="en-US" sz="3400" dirty="0"/>
          </a:p>
        </p:txBody>
      </p:sp>
      <p:sp>
        <p:nvSpPr>
          <p:cNvPr id="10" name="Subtitle 5">
            <a:extLst>
              <a:ext uri="{FF2B5EF4-FFF2-40B4-BE49-F238E27FC236}">
                <a16:creationId xmlns:a16="http://schemas.microsoft.com/office/drawing/2014/main" id="{462F2456-A217-44C6-A807-DD5530E01043}"/>
              </a:ext>
            </a:extLst>
          </p:cNvPr>
          <p:cNvSpPr>
            <a:spLocks noGrp="1"/>
          </p:cNvSpPr>
          <p:nvPr>
            <p:ph type="subTitle" idx="1"/>
          </p:nvPr>
        </p:nvSpPr>
        <p:spPr>
          <a:xfrm>
            <a:off x="1011936" y="2372859"/>
            <a:ext cx="10215001" cy="4079032"/>
          </a:xfrm>
        </p:spPr>
        <p:txBody>
          <a:bodyPr/>
          <a:lstStyle/>
          <a:p>
            <a:r>
              <a:rPr lang="en-US" sz="2000" dirty="0"/>
              <a:t>Understanding the role that young people with additional needs can play in catering or hospitality.</a:t>
            </a:r>
          </a:p>
          <a:p>
            <a:r>
              <a:rPr lang="en-US" sz="2000" dirty="0"/>
              <a:t>Building relationships with local charities and employers.</a:t>
            </a:r>
          </a:p>
          <a:p>
            <a:r>
              <a:rPr lang="en-US" sz="2000" dirty="0"/>
              <a:t>What schools can do to ensure that work experience and employment is positive and successful.</a:t>
            </a:r>
          </a:p>
          <a:p>
            <a:r>
              <a:rPr lang="en-US" sz="2000" dirty="0"/>
              <a:t>Practical examples from two </a:t>
            </a:r>
            <a:r>
              <a:rPr lang="en-US" sz="2000" dirty="0" err="1"/>
              <a:t>organisations</a:t>
            </a:r>
            <a:r>
              <a:rPr lang="en-US" sz="2000" dirty="0"/>
              <a:t> that support young people into meaningful employment</a:t>
            </a:r>
          </a:p>
          <a:p>
            <a:r>
              <a:rPr lang="en-US" sz="2000" dirty="0"/>
              <a:t>Resources for use with pupils with additional needs and professional development support available from </a:t>
            </a:r>
            <a:r>
              <a:rPr lang="en-US" sz="2000" i="1" dirty="0"/>
              <a:t>Food – a fact of life</a:t>
            </a:r>
            <a:r>
              <a:rPr lang="en-US" sz="2000" dirty="0"/>
              <a:t>.</a:t>
            </a:r>
          </a:p>
          <a:p>
            <a:r>
              <a:rPr lang="en-US" sz="2000" dirty="0"/>
              <a:t>Suggestions for further reading and sources of information.</a:t>
            </a:r>
          </a:p>
        </p:txBody>
      </p:sp>
    </p:spTree>
    <p:extLst>
      <p:ext uri="{BB962C8B-B14F-4D97-AF65-F5344CB8AC3E}">
        <p14:creationId xmlns:p14="http://schemas.microsoft.com/office/powerpoint/2010/main" val="87878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803525" cy="720000"/>
          </a:xfrm>
        </p:spPr>
        <p:txBody>
          <a:bodyPr/>
          <a:lstStyle/>
          <a:p>
            <a:r>
              <a:rPr lang="en-GB" sz="3400" dirty="0"/>
              <a:t>Characteristics of good practice in teaching food and nutrition education to pupils with additional needs</a:t>
            </a:r>
          </a:p>
        </p:txBody>
      </p:sp>
      <p:sp>
        <p:nvSpPr>
          <p:cNvPr id="3" name="Subtitle 2"/>
          <p:cNvSpPr>
            <a:spLocks noGrp="1"/>
          </p:cNvSpPr>
          <p:nvPr>
            <p:ph type="subTitle" idx="1"/>
          </p:nvPr>
        </p:nvSpPr>
        <p:spPr>
          <a:xfrm>
            <a:off x="1169276" y="3142592"/>
            <a:ext cx="5935717" cy="3028499"/>
          </a:xfrm>
        </p:spPr>
        <p:txBody>
          <a:bodyPr/>
          <a:lstStyle/>
          <a:p>
            <a:pPr>
              <a:buFont typeface="Arial" panose="020B0604020202020204" pitchFamily="34" charset="0"/>
              <a:buChar char="•"/>
            </a:pPr>
            <a:r>
              <a:rPr lang="en-US" sz="2000" b="1" dirty="0">
                <a:latin typeface="Arial"/>
                <a:cs typeface="Arial"/>
              </a:rPr>
              <a:t>Defines the key characteristics of good practice</a:t>
            </a:r>
            <a:r>
              <a:rPr lang="en-US" sz="2000" dirty="0">
                <a:latin typeface="Arial"/>
                <a:cs typeface="Arial"/>
              </a:rPr>
              <a:t> that are specific to teaching food and nutrition to pupils with additional needs.</a:t>
            </a:r>
            <a:endParaRPr lang="en-US" sz="2000" dirty="0"/>
          </a:p>
          <a:p>
            <a:pPr marL="213995" indent="-213995">
              <a:buNone/>
            </a:pPr>
            <a:r>
              <a:rPr lang="en-US" sz="2000" dirty="0">
                <a:latin typeface="Arial"/>
                <a:cs typeface="Arial"/>
              </a:rPr>
              <a:t>• </a:t>
            </a:r>
            <a:r>
              <a:rPr lang="en-US" sz="2000" b="1" dirty="0">
                <a:latin typeface="Arial"/>
                <a:cs typeface="Arial"/>
              </a:rPr>
              <a:t>Exemplifies these characteristics</a:t>
            </a:r>
            <a:r>
              <a:rPr lang="en-US" sz="2000" dirty="0">
                <a:latin typeface="Arial"/>
                <a:cs typeface="Arial"/>
              </a:rPr>
              <a:t> of good practice in UK schools, both special and mainstream.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212" y="2768807"/>
            <a:ext cx="2127163" cy="2986332"/>
          </a:xfrm>
          <a:prstGeom prst="rect">
            <a:avLst/>
          </a:prstGeom>
          <a:ln w="25400">
            <a:solidFill>
              <a:srgbClr val="CF61BA"/>
            </a:solidFill>
          </a:ln>
        </p:spPr>
      </p:pic>
      <p:sp>
        <p:nvSpPr>
          <p:cNvPr id="5" name="TextBox 4"/>
          <p:cNvSpPr txBox="1"/>
          <p:nvPr/>
        </p:nvSpPr>
        <p:spPr>
          <a:xfrm>
            <a:off x="7220607" y="5774016"/>
            <a:ext cx="315310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rPr>
              <a:t>Guide and supporting resources</a:t>
            </a:r>
            <a:endParaRPr lang="en-GB" sz="1400" dirty="0">
              <a:latin typeface="Arial" panose="020B0604020202020204" pitchFamily="34" charset="0"/>
              <a:cs typeface="Arial" panose="020B0604020202020204" pitchFamily="34" charset="0"/>
            </a:endParaRPr>
          </a:p>
        </p:txBody>
      </p:sp>
      <p:sp>
        <p:nvSpPr>
          <p:cNvPr id="6" name="Rectangle 5"/>
          <p:cNvSpPr/>
          <p:nvPr/>
        </p:nvSpPr>
        <p:spPr>
          <a:xfrm>
            <a:off x="798786" y="6017202"/>
            <a:ext cx="6096000" cy="461665"/>
          </a:xfrm>
          <a:prstGeom prst="rect">
            <a:avLst/>
          </a:prstGeom>
        </p:spPr>
        <p:txBody>
          <a:bodyPr wrap="square">
            <a:spAutoFit/>
          </a:bodyPr>
          <a:lstStyle/>
          <a:p>
            <a:pPr>
              <a:spcAft>
                <a:spcPts val="0"/>
              </a:spcAft>
            </a:pPr>
            <a:r>
              <a:rPr lang="en-GB" sz="1200" i="1" dirty="0">
                <a:latin typeface="Arial" panose="020B0604020202020204" pitchFamily="34" charset="0"/>
                <a:ea typeface="Calibri" panose="020F0502020204030204" pitchFamily="34" charset="0"/>
                <a:cs typeface="Arial" panose="020B0604020202020204" pitchFamily="34" charset="0"/>
              </a:rPr>
              <a:t>The British Nutrition Foundation would like to gratefully acknowledge the financial support provided by the </a:t>
            </a:r>
            <a:r>
              <a:rPr lang="en-GB" sz="1200" i="1" dirty="0">
                <a:latin typeface="Arial" panose="020B0604020202020204" pitchFamily="34" charset="0"/>
                <a:ea typeface="Calibri" panose="020F0502020204030204" pitchFamily="34" charset="0"/>
                <a:cs typeface="Arial" panose="020B0604020202020204" pitchFamily="34" charset="0"/>
                <a:hlinkClick r:id="rId5"/>
              </a:rPr>
              <a:t>Savoy Educational Trust </a:t>
            </a:r>
            <a:r>
              <a:rPr lang="en-GB" sz="1200" i="1" dirty="0">
                <a:latin typeface="Arial" panose="020B0604020202020204" pitchFamily="34" charset="0"/>
                <a:ea typeface="Calibri" panose="020F0502020204030204" pitchFamily="34" charset="0"/>
                <a:cs typeface="Arial" panose="020B0604020202020204" pitchFamily="34" charset="0"/>
              </a:rPr>
              <a:t>for the production of this Guide.</a:t>
            </a:r>
            <a:endParaRPr lang="en-GB" sz="12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6"/>
          <a:stretch>
            <a:fillRect/>
          </a:stretch>
        </p:blipFill>
        <p:spPr>
          <a:xfrm>
            <a:off x="9934594" y="2768807"/>
            <a:ext cx="2015668" cy="2986332"/>
          </a:xfrm>
          <a:prstGeom prst="rect">
            <a:avLst/>
          </a:prstGeom>
          <a:ln w="25400">
            <a:solidFill>
              <a:srgbClr val="CF61BA"/>
            </a:solidFill>
          </a:ln>
        </p:spPr>
      </p:pic>
    </p:spTree>
    <p:extLst>
      <p:ext uri="{BB962C8B-B14F-4D97-AF65-F5344CB8AC3E}">
        <p14:creationId xmlns:p14="http://schemas.microsoft.com/office/powerpoint/2010/main" val="65829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539" y="1262170"/>
            <a:ext cx="9720000" cy="720000"/>
          </a:xfrm>
        </p:spPr>
        <p:txBody>
          <a:bodyPr/>
          <a:lstStyle/>
          <a:p>
            <a:r>
              <a:rPr lang="en-US" sz="3400" i="1" dirty="0"/>
              <a:t>Food – a fact of life </a:t>
            </a:r>
            <a:r>
              <a:rPr lang="en-US" sz="3400" dirty="0"/>
              <a:t>resources</a:t>
            </a:r>
            <a:endParaRPr lang="en-GB" sz="3400" dirty="0"/>
          </a:p>
        </p:txBody>
      </p:sp>
      <p:sp>
        <p:nvSpPr>
          <p:cNvPr id="3" name="Subtitle 2"/>
          <p:cNvSpPr>
            <a:spLocks noGrp="1"/>
          </p:cNvSpPr>
          <p:nvPr>
            <p:ph type="subTitle" idx="1"/>
          </p:nvPr>
        </p:nvSpPr>
        <p:spPr>
          <a:xfrm>
            <a:off x="927538" y="2234761"/>
            <a:ext cx="6230007" cy="3600000"/>
          </a:xfrm>
        </p:spPr>
        <p:txBody>
          <a:bodyPr/>
          <a:lstStyle/>
          <a:p>
            <a:r>
              <a:rPr lang="en-US" sz="2000" dirty="0"/>
              <a:t>All </a:t>
            </a:r>
            <a:r>
              <a:rPr lang="en-US" sz="2000" i="1" dirty="0"/>
              <a:t>Food – a fact of life </a:t>
            </a:r>
            <a:r>
              <a:rPr lang="en-US" sz="2000" dirty="0"/>
              <a:t>resources are editable!</a:t>
            </a:r>
          </a:p>
          <a:p>
            <a:r>
              <a:rPr lang="en-US" sz="2000" dirty="0"/>
              <a:t>Resources cover healthy eating, cooking and where food comes from, for ages 3-5 years to 14-16 years – you choose the resources to suit your pupils’ needs.</a:t>
            </a:r>
          </a:p>
          <a:p>
            <a:r>
              <a:rPr lang="en-US" sz="2000" dirty="0">
                <a:hlinkClick r:id="rId3"/>
              </a:rPr>
              <a:t>Knowledge </a:t>
            </a:r>
            <a:r>
              <a:rPr lang="en-US" sz="2000" dirty="0" err="1">
                <a:hlinkClick r:id="rId3"/>
              </a:rPr>
              <a:t>organisers</a:t>
            </a:r>
            <a:r>
              <a:rPr lang="en-US" sz="2000" dirty="0"/>
              <a:t>.</a:t>
            </a:r>
          </a:p>
          <a:p>
            <a:r>
              <a:rPr lang="en-US" sz="2000" dirty="0">
                <a:hlinkClick r:id="rId4"/>
              </a:rPr>
              <a:t>Recipes</a:t>
            </a:r>
            <a:r>
              <a:rPr lang="en-US" sz="2000" dirty="0"/>
              <a:t>.</a:t>
            </a:r>
          </a:p>
          <a:p>
            <a:r>
              <a:rPr lang="en-US" sz="2000" dirty="0">
                <a:hlinkClick r:id="rId5"/>
              </a:rPr>
              <a:t>Food hygiene and safety</a:t>
            </a:r>
            <a:r>
              <a:rPr lang="en-US" sz="2000" dirty="0"/>
              <a:t>.</a:t>
            </a:r>
          </a:p>
          <a:p>
            <a:r>
              <a:rPr lang="en-US" sz="2000" dirty="0">
                <a:hlinkClick r:id="rId6"/>
              </a:rPr>
              <a:t>Videos</a:t>
            </a:r>
            <a:r>
              <a:rPr lang="en-US" sz="2000" dirty="0"/>
              <a:t>, </a:t>
            </a:r>
            <a:r>
              <a:rPr lang="en-US" sz="2000" dirty="0">
                <a:hlinkClick r:id="rId7"/>
              </a:rPr>
              <a:t>interactive games</a:t>
            </a:r>
            <a:r>
              <a:rPr lang="en-US" sz="2000" dirty="0"/>
              <a:t> and </a:t>
            </a:r>
            <a:r>
              <a:rPr lang="en-US" sz="2000" dirty="0">
                <a:hlinkClick r:id="rId8"/>
              </a:rPr>
              <a:t>cards</a:t>
            </a:r>
            <a:r>
              <a:rPr lang="en-US" sz="2000" dirty="0"/>
              <a:t>.</a:t>
            </a:r>
          </a:p>
          <a:p>
            <a:r>
              <a:rPr lang="en-US" sz="2000" dirty="0"/>
              <a:t>Practical food skills chart – </a:t>
            </a:r>
            <a:r>
              <a:rPr lang="en-US" sz="2000" dirty="0">
                <a:hlinkClick r:id="rId9"/>
              </a:rPr>
              <a:t>teacher and pupil versions</a:t>
            </a:r>
            <a:r>
              <a:rPr lang="en-US" sz="2000" dirty="0"/>
              <a:t>.</a:t>
            </a:r>
          </a:p>
          <a:p>
            <a:r>
              <a:rPr lang="en-US" sz="2000" dirty="0">
                <a:hlinkClick r:id="rId10"/>
              </a:rPr>
              <a:t>BTEC Home Cooking skills Level 1 and 2 resources mapping document</a:t>
            </a:r>
            <a:r>
              <a:rPr lang="en-US" sz="2000" dirty="0"/>
              <a:t>. </a:t>
            </a:r>
          </a:p>
          <a:p>
            <a:pPr marL="0" indent="0">
              <a:buNone/>
            </a:pPr>
            <a:endParaRPr lang="en-US" sz="2000" dirty="0"/>
          </a:p>
          <a:p>
            <a:pPr marL="0" indent="0">
              <a:buNone/>
            </a:pPr>
            <a:endParaRPr lang="en-US" sz="2000" dirty="0"/>
          </a:p>
          <a:p>
            <a:endParaRPr lang="en-GB" sz="2000" dirty="0"/>
          </a:p>
        </p:txBody>
      </p:sp>
      <p:pic>
        <p:nvPicPr>
          <p:cNvPr id="10" name="Picture 9"/>
          <p:cNvPicPr>
            <a:picLocks noChangeAspect="1"/>
          </p:cNvPicPr>
          <p:nvPr/>
        </p:nvPicPr>
        <p:blipFill>
          <a:blip r:embed="rId11"/>
          <a:stretch>
            <a:fillRect/>
          </a:stretch>
        </p:blipFill>
        <p:spPr>
          <a:xfrm>
            <a:off x="9050378" y="1622171"/>
            <a:ext cx="2695491" cy="1909306"/>
          </a:xfrm>
          <a:prstGeom prst="rect">
            <a:avLst/>
          </a:prstGeom>
          <a:ln w="25400">
            <a:solidFill>
              <a:srgbClr val="CF61BA"/>
            </a:solidFill>
          </a:ln>
        </p:spPr>
      </p:pic>
      <p:pic>
        <p:nvPicPr>
          <p:cNvPr id="11" name="Picture 10"/>
          <p:cNvPicPr>
            <a:picLocks noChangeAspect="1"/>
          </p:cNvPicPr>
          <p:nvPr/>
        </p:nvPicPr>
        <p:blipFill>
          <a:blip r:embed="rId12"/>
          <a:stretch>
            <a:fillRect/>
          </a:stretch>
        </p:blipFill>
        <p:spPr>
          <a:xfrm>
            <a:off x="9050378" y="3753539"/>
            <a:ext cx="2782598" cy="1675344"/>
          </a:xfrm>
          <a:prstGeom prst="rect">
            <a:avLst/>
          </a:prstGeom>
          <a:ln w="25400">
            <a:solidFill>
              <a:srgbClr val="CF61BA"/>
            </a:solidFill>
          </a:ln>
        </p:spPr>
      </p:pic>
      <p:sp>
        <p:nvSpPr>
          <p:cNvPr id="12" name="TextBox 11"/>
          <p:cNvSpPr txBox="1"/>
          <p:nvPr/>
        </p:nvSpPr>
        <p:spPr>
          <a:xfrm>
            <a:off x="9864518" y="5497056"/>
            <a:ext cx="219666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13"/>
              </a:rPr>
              <a:t>How to videos</a:t>
            </a:r>
            <a:endParaRPr lang="en-GB" sz="14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4"/>
          <a:stretch>
            <a:fillRect/>
          </a:stretch>
        </p:blipFill>
        <p:spPr>
          <a:xfrm>
            <a:off x="7260592" y="1786328"/>
            <a:ext cx="1516634" cy="2144541"/>
          </a:xfrm>
          <a:prstGeom prst="rect">
            <a:avLst/>
          </a:prstGeom>
          <a:ln w="25400">
            <a:solidFill>
              <a:srgbClr val="CF61BA"/>
            </a:solidFill>
          </a:ln>
        </p:spPr>
      </p:pic>
      <p:pic>
        <p:nvPicPr>
          <p:cNvPr id="14" name="Picture 13"/>
          <p:cNvPicPr>
            <a:picLocks noChangeAspect="1"/>
          </p:cNvPicPr>
          <p:nvPr/>
        </p:nvPicPr>
        <p:blipFill>
          <a:blip r:embed="rId15"/>
          <a:stretch>
            <a:fillRect/>
          </a:stretch>
        </p:blipFill>
        <p:spPr>
          <a:xfrm>
            <a:off x="7260592" y="4120055"/>
            <a:ext cx="1516633" cy="2028497"/>
          </a:xfrm>
          <a:prstGeom prst="rect">
            <a:avLst/>
          </a:prstGeom>
          <a:ln w="25400">
            <a:solidFill>
              <a:srgbClr val="CF61BA"/>
            </a:solidFill>
          </a:ln>
        </p:spPr>
      </p:pic>
    </p:spTree>
    <p:extLst>
      <p:ext uri="{BB962C8B-B14F-4D97-AF65-F5344CB8AC3E}">
        <p14:creationId xmlns:p14="http://schemas.microsoft.com/office/powerpoint/2010/main" val="289167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5">
            <a:extLst>
              <a:ext uri="{FF2B5EF4-FFF2-40B4-BE49-F238E27FC236}">
                <a16:creationId xmlns:a16="http://schemas.microsoft.com/office/drawing/2014/main" id="{147B1964-6DCB-45AB-9B41-C1137E32A83E}"/>
              </a:ext>
            </a:extLst>
          </p:cNvPr>
          <p:cNvSpPr>
            <a:spLocks noGrp="1"/>
          </p:cNvSpPr>
          <p:nvPr>
            <p:ph type="subTitle" idx="1"/>
          </p:nvPr>
        </p:nvSpPr>
        <p:spPr>
          <a:xfrm>
            <a:off x="779726" y="2033066"/>
            <a:ext cx="4252844" cy="3842726"/>
          </a:xfrm>
        </p:spPr>
        <p:txBody>
          <a:bodyPr/>
          <a:lstStyle/>
          <a:p>
            <a:endParaRPr lang="en-US" dirty="0"/>
          </a:p>
          <a:p>
            <a:pPr marL="0" indent="0">
              <a:buNone/>
            </a:pPr>
            <a:endParaRPr lang="en-GB" dirty="0"/>
          </a:p>
        </p:txBody>
      </p:sp>
      <p:sp>
        <p:nvSpPr>
          <p:cNvPr id="17" name="Title 1">
            <a:extLst>
              <a:ext uri="{FF2B5EF4-FFF2-40B4-BE49-F238E27FC236}">
                <a16:creationId xmlns:a16="http://schemas.microsoft.com/office/drawing/2014/main" id="{B817E414-C792-48DB-A132-297A2F4D4C30}"/>
              </a:ext>
            </a:extLst>
          </p:cNvPr>
          <p:cNvSpPr>
            <a:spLocks noGrp="1"/>
          </p:cNvSpPr>
          <p:nvPr>
            <p:ph type="ctrTitle"/>
          </p:nvPr>
        </p:nvSpPr>
        <p:spPr>
          <a:xfrm>
            <a:off x="896322" y="1252100"/>
            <a:ext cx="9720000" cy="720000"/>
          </a:xfrm>
        </p:spPr>
        <p:txBody>
          <a:bodyPr/>
          <a:lstStyle/>
          <a:p>
            <a:r>
              <a:rPr lang="en-US" sz="3400" dirty="0"/>
              <a:t>Support for your professional development</a:t>
            </a:r>
            <a:endParaRPr lang="en-GB" sz="3400" i="1" dirty="0"/>
          </a:p>
        </p:txBody>
      </p:sp>
      <p:sp>
        <p:nvSpPr>
          <p:cNvPr id="18" name="Subtitle 5">
            <a:extLst>
              <a:ext uri="{FF2B5EF4-FFF2-40B4-BE49-F238E27FC236}">
                <a16:creationId xmlns:a16="http://schemas.microsoft.com/office/drawing/2014/main" id="{4063A2AB-B99E-44BE-B6C8-0C74100F7DFA}"/>
              </a:ext>
            </a:extLst>
          </p:cNvPr>
          <p:cNvSpPr txBox="1">
            <a:spLocks/>
          </p:cNvSpPr>
          <p:nvPr/>
        </p:nvSpPr>
        <p:spPr>
          <a:xfrm>
            <a:off x="740569" y="2110390"/>
            <a:ext cx="5368131" cy="3855596"/>
          </a:xfrm>
          <a:prstGeom prst="rect">
            <a:avLst/>
          </a:prstGeom>
        </p:spPr>
        <p:txBody>
          <a:bodyPr lIns="0" tIns="0" rIns="0" bIns="0" numCol="1" anchor="t"/>
          <a:lstStyle>
            <a:lvl1pPr marL="214313" indent="-214313" algn="l" defTabSz="685800" rtl="0" eaLnBrk="1" latinLnBrk="0" hangingPunct="1">
              <a:lnSpc>
                <a:spcPct val="90000"/>
              </a:lnSpc>
              <a:spcBef>
                <a:spcPts val="750"/>
              </a:spcBef>
              <a:buSzPct val="90000"/>
              <a:buFont typeface="Arial" charset="0"/>
              <a:buChar char="•"/>
              <a:defRPr sz="135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000" b="1" dirty="0"/>
          </a:p>
          <a:p>
            <a:pPr marL="0" indent="0">
              <a:buFont typeface="Arial" charset="0"/>
              <a:buNone/>
            </a:pPr>
            <a:endParaRPr lang="en-US" dirty="0"/>
          </a:p>
          <a:p>
            <a:pPr marL="0" indent="0">
              <a:buFont typeface="Arial" charset="0"/>
              <a:buNone/>
            </a:pPr>
            <a:endParaRPr lang="en-GB" dirty="0"/>
          </a:p>
        </p:txBody>
      </p:sp>
      <p:sp>
        <p:nvSpPr>
          <p:cNvPr id="3" name="TextBox 2"/>
          <p:cNvSpPr txBox="1"/>
          <p:nvPr/>
        </p:nvSpPr>
        <p:spPr>
          <a:xfrm>
            <a:off x="969896" y="2049424"/>
            <a:ext cx="6755208" cy="470898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Reflection documents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Help develop reflective practice.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Ideal for staff at all career stages.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Provide an opportunity to reflect on personal practice and identify future actions.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 are also </a:t>
            </a:r>
            <a:r>
              <a:rPr lang="en-US" sz="2000" dirty="0">
                <a:latin typeface="Arial" panose="020B0604020202020204" pitchFamily="34" charset="0"/>
                <a:cs typeface="Arial" panose="020B0604020202020204" pitchFamily="34" charset="0"/>
                <a:hlinkClick r:id="rId3"/>
              </a:rPr>
              <a:t>resources</a:t>
            </a:r>
            <a:r>
              <a:rPr lang="en-US" sz="2000" dirty="0">
                <a:latin typeface="Arial" panose="020B0604020202020204" pitchFamily="34" charset="0"/>
                <a:cs typeface="Arial" panose="020B0604020202020204" pitchFamily="34" charset="0"/>
              </a:rPr>
              <a:t> to support needs analysis and planning your own professional journey based on the </a:t>
            </a:r>
            <a:r>
              <a:rPr lang="en-US" sz="2000" i="1" dirty="0">
                <a:latin typeface="Arial" panose="020B0604020202020204" pitchFamily="34" charset="0"/>
                <a:cs typeface="Arial" panose="020B0604020202020204" pitchFamily="34" charset="0"/>
              </a:rPr>
              <a:t>Teaching food in </a:t>
            </a:r>
            <a:r>
              <a:rPr lang="en-US" sz="2000" i="1" dirty="0">
                <a:latin typeface="Arial" panose="020B0604020202020204" pitchFamily="34" charset="0"/>
                <a:cs typeface="Arial" panose="020B0604020202020204" pitchFamily="34" charset="0"/>
                <a:hlinkClick r:id="rId4"/>
              </a:rPr>
              <a:t>primary</a:t>
            </a:r>
            <a:r>
              <a:rPr lang="en-US" sz="2000" i="1"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hlinkClick r:id="rId5"/>
              </a:rPr>
              <a:t>secondary</a:t>
            </a:r>
            <a:r>
              <a:rPr lang="en-US" sz="2000" i="1" dirty="0">
                <a:latin typeface="Arial" panose="020B0604020202020204" pitchFamily="34" charset="0"/>
                <a:cs typeface="Arial" panose="020B0604020202020204" pitchFamily="34" charset="0"/>
              </a:rPr>
              <a:t> schools: A framework of knowledge and skills.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8797159" y="5496910"/>
            <a:ext cx="266962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6"/>
              </a:rPr>
              <a:t>Reflection documents</a:t>
            </a:r>
            <a:endParaRPr lang="en-GB"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stretch>
            <a:fillRect/>
          </a:stretch>
        </p:blipFill>
        <p:spPr>
          <a:xfrm>
            <a:off x="7954431" y="2457231"/>
            <a:ext cx="4014952" cy="2845736"/>
          </a:xfrm>
          <a:prstGeom prst="rect">
            <a:avLst/>
          </a:prstGeom>
          <a:ln w="25400">
            <a:solidFill>
              <a:srgbClr val="CF61BA"/>
            </a:solidFill>
          </a:ln>
        </p:spPr>
      </p:pic>
    </p:spTree>
    <p:extLst>
      <p:ext uri="{BB962C8B-B14F-4D97-AF65-F5344CB8AC3E}">
        <p14:creationId xmlns:p14="http://schemas.microsoft.com/office/powerpoint/2010/main" val="323544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Sources of support and further information </a:t>
            </a:r>
            <a:endParaRPr lang="en-GB" sz="3400" dirty="0"/>
          </a:p>
        </p:txBody>
      </p:sp>
      <p:sp>
        <p:nvSpPr>
          <p:cNvPr id="3" name="Subtitle 2"/>
          <p:cNvSpPr>
            <a:spLocks noGrp="1"/>
          </p:cNvSpPr>
          <p:nvPr>
            <p:ph type="subTitle" idx="1"/>
          </p:nvPr>
        </p:nvSpPr>
        <p:spPr>
          <a:xfrm>
            <a:off x="1169275" y="2571092"/>
            <a:ext cx="6829097" cy="3600000"/>
          </a:xfrm>
        </p:spPr>
        <p:txBody>
          <a:bodyPr/>
          <a:lstStyle/>
          <a:p>
            <a:pPr marL="0" indent="0">
              <a:buNone/>
            </a:pPr>
            <a:r>
              <a:rPr lang="en-US" sz="2000" dirty="0"/>
              <a:t>Three pages of websites and useful information/ documents that support each of the characteristics can be found at the end of the </a:t>
            </a:r>
            <a:r>
              <a:rPr lang="en-US" sz="2000" i="1" dirty="0">
                <a:hlinkClick r:id="rId2"/>
              </a:rPr>
              <a:t>Characteristics of good practice in teaching food and nutrition to pupils with additional needs </a:t>
            </a:r>
            <a:r>
              <a:rPr lang="en-US" sz="2000" dirty="0"/>
              <a:t>guide.  </a:t>
            </a:r>
          </a:p>
          <a:p>
            <a:pPr marL="0" indent="0">
              <a:buNone/>
            </a:pPr>
            <a:endParaRPr lang="en-US" sz="2000" dirty="0"/>
          </a:p>
          <a:p>
            <a:pPr marL="0" indent="0">
              <a:buNone/>
            </a:pPr>
            <a:r>
              <a:rPr lang="en-US" sz="2000" dirty="0">
                <a:hlinkClick r:id="rId3"/>
              </a:rPr>
              <a:t>The Gatsby Foundation </a:t>
            </a:r>
            <a:endParaRPr lang="en-US" sz="2000" dirty="0"/>
          </a:p>
          <a:p>
            <a:pPr marL="0" indent="0">
              <a:buNone/>
            </a:pPr>
            <a:r>
              <a:rPr lang="en-US" sz="2000" dirty="0">
                <a:hlinkClick r:id="rId4"/>
              </a:rPr>
              <a:t>Good Career guidance – SEND </a:t>
            </a:r>
            <a:endParaRPr lang="en-GB" sz="2000" dirty="0"/>
          </a:p>
        </p:txBody>
      </p:sp>
      <p:pic>
        <p:nvPicPr>
          <p:cNvPr id="4" name="Picture 3"/>
          <p:cNvPicPr>
            <a:picLocks noChangeAspect="1"/>
          </p:cNvPicPr>
          <p:nvPr/>
        </p:nvPicPr>
        <p:blipFill>
          <a:blip r:embed="rId5"/>
          <a:stretch>
            <a:fillRect/>
          </a:stretch>
        </p:blipFill>
        <p:spPr>
          <a:xfrm>
            <a:off x="9232777" y="2571092"/>
            <a:ext cx="2558610" cy="3678487"/>
          </a:xfrm>
          <a:prstGeom prst="rect">
            <a:avLst/>
          </a:prstGeom>
          <a:ln w="25400">
            <a:solidFill>
              <a:srgbClr val="CF61BA"/>
            </a:solidFill>
          </a:ln>
        </p:spPr>
      </p:pic>
    </p:spTree>
    <p:extLst>
      <p:ext uri="{BB962C8B-B14F-4D97-AF65-F5344CB8AC3E}">
        <p14:creationId xmlns:p14="http://schemas.microsoft.com/office/powerpoint/2010/main" val="281403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969107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C33D86"/>
                </a:solidFill>
                <a:effectLst/>
                <a:uLnTx/>
                <a:uFillTx/>
                <a:latin typeface="Arial" charset="0"/>
                <a:ea typeface="+mn-ea"/>
                <a:cs typeface="Arial" charset="0"/>
              </a:rPr>
              <a:t>Careers in</a:t>
            </a:r>
            <a:r>
              <a:rPr kumimoji="0" lang="en-GB" sz="3000" b="1" i="0" u="none" strike="noStrike" kern="1200" cap="none" spc="0" normalizeH="0" noProof="0" dirty="0">
                <a:ln>
                  <a:noFill/>
                </a:ln>
                <a:solidFill>
                  <a:srgbClr val="C33D86"/>
                </a:solidFill>
                <a:effectLst/>
                <a:uLnTx/>
                <a:uFillTx/>
                <a:latin typeface="Arial" charset="0"/>
                <a:ea typeface="+mn-ea"/>
                <a:cs typeface="Arial" charset="0"/>
              </a:rPr>
              <a:t> hospitality </a:t>
            </a:r>
            <a:r>
              <a:rPr lang="en-GB" sz="3000" b="1" dirty="0">
                <a:solidFill>
                  <a:srgbClr val="C33D86"/>
                </a:solidFill>
                <a:latin typeface="Arial" charset="0"/>
                <a:cs typeface="Arial" charset="0"/>
              </a:rPr>
              <a:t>and catering – opportunities for young people with additional needs</a:t>
            </a:r>
            <a:endParaRPr kumimoji="0" lang="en-GB" sz="30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2" name="TextBox 1"/>
          <p:cNvSpPr txBox="1"/>
          <p:nvPr/>
        </p:nvSpPr>
        <p:spPr>
          <a:xfrm>
            <a:off x="724676" y="5475890"/>
            <a:ext cx="11088952" cy="738664"/>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The British Nutrition Foundation gratefully acknowledges the support from the </a:t>
            </a:r>
            <a:r>
              <a:rPr lang="en-GB" sz="1400" i="1" u="sng" dirty="0">
                <a:latin typeface="Arial" panose="020B0604020202020204" pitchFamily="34" charset="0"/>
                <a:cs typeface="Arial" panose="020B0604020202020204" pitchFamily="34" charset="0"/>
                <a:hlinkClick r:id="rId2"/>
              </a:rPr>
              <a:t>Savoy Educational Trust</a:t>
            </a:r>
            <a:r>
              <a:rPr lang="en-GB" sz="1400" i="1" dirty="0">
                <a:latin typeface="Arial" panose="020B0604020202020204" pitchFamily="34" charset="0"/>
                <a:cs typeface="Arial" panose="020B0604020202020204" pitchFamily="34" charset="0"/>
              </a:rPr>
              <a:t>, which has enabled us to develop and produce the Characteristics of good practice in teaching food and nutrition education to pupils with additional needs guide, as well as host training events for teachers.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1235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Roy Ballam</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48F9D9-86F2-47A8-910C-BB055E151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BC0D5-8915-4AD8-A6C0-3960C8FE24FF}">
  <ds:schemaRefs>
    <ds:schemaRef ds:uri="http://schemas.microsoft.com/office/infopath/2007/PartnerControls"/>
    <ds:schemaRef ds:uri="http://purl.org/dc/elements/1.1/"/>
    <ds:schemaRef ds:uri="http://schemas.microsoft.com/office/2006/documentManagement/types"/>
    <ds:schemaRef ds:uri="ead97cfe-a968-427f-b02b-893e6ba0355a"/>
    <ds:schemaRef ds:uri="http://purl.org/dc/terms/"/>
    <ds:schemaRef ds:uri="c53071f4-7f44-43fd-895c-8e7b6a3746b0"/>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077E6A-F2A9-4102-8884-58F6975EA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2042</TotalTime>
  <Words>473</Words>
  <Application>Microsoft Office PowerPoint</Application>
  <PresentationFormat>Widescreen</PresentationFormat>
  <Paragraphs>51</Paragraphs>
  <Slides>7</Slides>
  <Notes>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7</vt:i4>
      </vt:variant>
    </vt:vector>
  </HeadingPairs>
  <TitlesOfParts>
    <vt:vector size="18" baseType="lpstr">
      <vt:lpstr>Arial</vt:lpstr>
      <vt:lpstr>Calibri</vt:lpstr>
      <vt:lpstr>Calibri Light</vt:lpstr>
      <vt:lpstr>Century Gothic</vt:lpstr>
      <vt:lpstr>Custom Design</vt:lpstr>
      <vt:lpstr>1_Custom Design</vt:lpstr>
      <vt:lpstr>2_Custom Design</vt:lpstr>
      <vt:lpstr>3_Custom Design</vt:lpstr>
      <vt:lpstr>5_Custom Design</vt:lpstr>
      <vt:lpstr>Office Theme</vt:lpstr>
      <vt:lpstr>1_Office Theme</vt:lpstr>
      <vt:lpstr>Careers in hospitality and catering – opportunities for young people with additional needs</vt:lpstr>
      <vt:lpstr>Covered in today’s webinar</vt:lpstr>
      <vt:lpstr>Characteristics of good practice in teaching food and nutrition education to pupils with additional needs</vt:lpstr>
      <vt:lpstr>Food – a fact of life resources</vt:lpstr>
      <vt:lpstr>Support for your professional development</vt:lpstr>
      <vt:lpstr>Sources of support and further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297</cp:revision>
  <cp:lastPrinted>2019-09-19T12:37:07Z</cp:lastPrinted>
  <dcterms:created xsi:type="dcterms:W3CDTF">2017-10-26T16:07:58Z</dcterms:created>
  <dcterms:modified xsi:type="dcterms:W3CDTF">2021-07-01T09:31:39Z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