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738" r:id="rId6"/>
    <p:sldMasterId id="2147483743" r:id="rId7"/>
    <p:sldMasterId id="2147483745" r:id="rId8"/>
    <p:sldMasterId id="2147483747" r:id="rId9"/>
    <p:sldMasterId id="2147483750" r:id="rId10"/>
    <p:sldMasterId id="2147483760" r:id="rId11"/>
  </p:sldMasterIdLst>
  <p:notesMasterIdLst>
    <p:notesMasterId r:id="rId23"/>
  </p:notesMasterIdLst>
  <p:handoutMasterIdLst>
    <p:handoutMasterId r:id="rId24"/>
  </p:handoutMasterIdLst>
  <p:sldIdLst>
    <p:sldId id="388" r:id="rId12"/>
    <p:sldId id="494" r:id="rId13"/>
    <p:sldId id="504" r:id="rId14"/>
    <p:sldId id="505" r:id="rId15"/>
    <p:sldId id="503" r:id="rId16"/>
    <p:sldId id="506" r:id="rId17"/>
    <p:sldId id="500" r:id="rId18"/>
    <p:sldId id="497" r:id="rId19"/>
    <p:sldId id="498" r:id="rId20"/>
    <p:sldId id="361" r:id="rId21"/>
    <p:sldId id="362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ey Lockyer" initials="SL" lastIdx="9" clrIdx="0">
    <p:extLst>
      <p:ext uri="{19B8F6BF-5375-455C-9EA6-DF929625EA0E}">
        <p15:presenceInfo xmlns:p15="http://schemas.microsoft.com/office/powerpoint/2012/main" userId="S-1-5-21-1974762338-2042246095-630515929-1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61BA"/>
    <a:srgbClr val="F33DA5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0960B-49F3-48D5-923C-4D00513AC840}" v="23" dt="2022-05-25T12:42:51.702"/>
    <p1510:client id="{EC2A3484-A38B-C4EA-F32B-CD352F471261}" v="3" dt="2022-05-30T13:15:52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en Trafford" userId="S::e.trafford@nutrition.org.uk::e520b4bf-a196-48b7-bc10-b1590a457daa" providerId="AD" clId="Web-{EC2A3484-A38B-C4EA-F32B-CD352F471261}"/>
    <pc:docChg chg="delSld">
      <pc:chgData name="Ewen Trafford" userId="S::e.trafford@nutrition.org.uk::e520b4bf-a196-48b7-bc10-b1590a457daa" providerId="AD" clId="Web-{EC2A3484-A38B-C4EA-F32B-CD352F471261}" dt="2022-05-30T13:15:52.419" v="2"/>
      <pc:docMkLst>
        <pc:docMk/>
      </pc:docMkLst>
      <pc:sldChg chg="del">
        <pc:chgData name="Ewen Trafford" userId="S::e.trafford@nutrition.org.uk::e520b4bf-a196-48b7-bc10-b1590a457daa" providerId="AD" clId="Web-{EC2A3484-A38B-C4EA-F32B-CD352F471261}" dt="2022-05-30T13:15:41.903" v="0"/>
        <pc:sldMkLst>
          <pc:docMk/>
          <pc:sldMk cId="2582238690" sldId="357"/>
        </pc:sldMkLst>
      </pc:sldChg>
      <pc:sldChg chg="del">
        <pc:chgData name="Ewen Trafford" userId="S::e.trafford@nutrition.org.uk::e520b4bf-a196-48b7-bc10-b1590a457daa" providerId="AD" clId="Web-{EC2A3484-A38B-C4EA-F32B-CD352F471261}" dt="2022-05-30T13:15:46.059" v="1"/>
        <pc:sldMkLst>
          <pc:docMk/>
          <pc:sldMk cId="1194114546" sldId="358"/>
        </pc:sldMkLst>
      </pc:sldChg>
      <pc:sldChg chg="del">
        <pc:chgData name="Ewen Trafford" userId="S::e.trafford@nutrition.org.uk::e520b4bf-a196-48b7-bc10-b1590a457daa" providerId="AD" clId="Web-{EC2A3484-A38B-C4EA-F32B-CD352F471261}" dt="2022-05-30T13:15:52.419" v="2"/>
        <pc:sldMkLst>
          <pc:docMk/>
          <pc:sldMk cId="2623210695" sldId="4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CF3D-FF37-4C1C-82E8-430E71F90BAD}" type="datetimeFigureOut">
              <a:rPr lang="en-GB" smtClean="0"/>
              <a:t>30/05/2022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F54C-240F-49B2-893A-16BFF9AD5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554F4-ED46-4F26-A2D6-3B07EEE860FA}" type="datetimeFigureOut">
              <a:rPr lang="en-GB" smtClean="0"/>
              <a:t>30/05/2022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666ED-86A5-4133-9AFC-9F5F88392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8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7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7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0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2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40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ACD7-ED27-4292-8B74-2526C0FA4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C6668-8E2B-49E5-A397-1FE62B765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31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TC 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0862997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12" y="1500176"/>
            <a:ext cx="10972800" cy="415604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5A6A8-E67F-4495-8C77-DB6D965D2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56217"/>
            <a:ext cx="1610054" cy="150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64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9AEAC-53E9-43E7-AE3A-448BAF47A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47326"/>
            <a:ext cx="1619552" cy="15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5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4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4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4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>
          <a:xfrm>
            <a:off x="11296651" y="6218239"/>
            <a:ext cx="732367" cy="523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>
              <a:defRPr/>
            </a:pPr>
            <a:fld id="{F38878DE-4658-D147-84A7-944727CC4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68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400" y="274638"/>
            <a:ext cx="635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651" y="1600201"/>
            <a:ext cx="625474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055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bit of bubble_20%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720167" cy="2168525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08867" y="1789114"/>
            <a:ext cx="7357533" cy="282098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839330-7105-4DB3-984A-BEE0D94AD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14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92195-34B0-40E1-BB96-D0EA469824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9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565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4D629-F3A1-442F-BF7E-21F1AFBA4C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4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8651" y="2930526"/>
            <a:ext cx="4129616" cy="277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1468" y="2930526"/>
            <a:ext cx="4129617" cy="277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086C5-9EF5-4471-B1F4-0C912E0A7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85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58015-D634-40A2-A48E-9AFB77D7D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64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F56F8-480C-4B8A-BC2E-E90ADF7E9E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94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C5C99-B94E-4F9B-89D9-ECC52FD621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22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2E8D7-EB89-4E6C-A71D-84147B5B0C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04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84F8B-3F78-4498-B52A-44939043D3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58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0F8F6-EB25-477F-95B1-CBF6E061A4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71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16534" y="1700213"/>
            <a:ext cx="2114551" cy="4010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68651" y="1700213"/>
            <a:ext cx="6144683" cy="4010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C137F-3F53-4960-B129-DD1EE1C9CC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0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37127"/>
            <a:ext cx="11128310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2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837127"/>
            <a:ext cx="11268269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8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5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55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>
              <a:buSzPct val="90000"/>
              <a:buFont typeface="Arial" charset="0"/>
              <a:buChar char="•"/>
              <a:defRPr sz="135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1622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90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>
              <a:buFont typeface="Arial" charset="0"/>
              <a:buChar char="•"/>
              <a:defRPr sz="1350"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671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5373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4" y="4676504"/>
            <a:ext cx="2656676" cy="248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148" y="1412776"/>
            <a:ext cx="8544949" cy="1728192"/>
          </a:xfrm>
        </p:spPr>
        <p:txBody>
          <a:bodyPr/>
          <a:lstStyle>
            <a:lvl1pPr algn="ctr">
              <a:defRPr sz="6000" b="1" baseline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2" y="0"/>
            <a:ext cx="12172508" cy="68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7127"/>
            <a:ext cx="8398374" cy="62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7437"/>
            <a:ext cx="11135932" cy="388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3828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73072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67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36142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32335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32400" y="274638"/>
            <a:ext cx="635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27651" y="1600201"/>
            <a:ext cx="62547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025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04A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A7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04A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bit of bubble_20%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38100" y="1"/>
            <a:ext cx="4720167" cy="21685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68652" y="1700213"/>
            <a:ext cx="84624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8652" y="2930526"/>
            <a:ext cx="8462433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2CAFF7-BA05-4B92-867C-F4310C3569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4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A8084D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A8084D"/>
          </a:solidFill>
          <a:latin typeface="FS Mencap" pitchFamily="50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A8084D"/>
          </a:solidFill>
          <a:latin typeface="FS Mencap" pitchFamily="50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A8084D"/>
          </a:solidFill>
          <a:latin typeface="FS Mencap" pitchFamily="50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A8084D"/>
          </a:solidFill>
          <a:latin typeface="FS Mencap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A8084D"/>
          </a:solidFill>
          <a:latin typeface="FS Mencap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A8084D"/>
          </a:solidFill>
          <a:latin typeface="FS Mencap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A8084D"/>
          </a:solidFill>
          <a:latin typeface="FS Mencap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A8084D"/>
          </a:solidFill>
          <a:latin typeface="FS Mencap" pitchFamily="5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professional-development/" TargetMode="External"/><Relationship Id="rId3" Type="http://schemas.openxmlformats.org/officeDocument/2006/relationships/hyperlink" Target="https://youtu.be/m9nWl2g2C54" TargetMode="External"/><Relationship Id="rId7" Type="http://schemas.openxmlformats.org/officeDocument/2006/relationships/hyperlink" Target="https://www.foodafactoflife.org.uk/training/" TargetMode="External"/><Relationship Id="rId2" Type="http://schemas.openxmlformats.org/officeDocument/2006/relationships/hyperlink" Target="https://www.foodafactoflife.org.uk/training/2022/developing-skills-for-independent-living-food-and-drink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afactoflife.org.uk/training/2021/characteristics-of-good-practice-in-teaching-food-and-nutrition-education-additional-needs/" TargetMode="External"/><Relationship Id="rId5" Type="http://schemas.openxmlformats.org/officeDocument/2006/relationships/hyperlink" Target="https://www.youtube.com/watch?v=aM6nSGagsjg" TargetMode="External"/><Relationship Id="rId4" Type="http://schemas.openxmlformats.org/officeDocument/2006/relationships/hyperlink" Target="https://www.foodafactoflife.org.uk/professional-development/ppd-toolkit/teaching-pupils-with-additional-needs/characteristics-of-good-practice-in-teaching-food-and-nutrition-education-to-pupils-with-additional-needs/#Webinar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k.stop-hunger.org/hom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pupils-with-additional-needs/cooking/serving-and-sharing/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s://www.foodafactoflife.org.uk/pupils-with-additional-needs/healthy-eating/food-and-drink-for-life/" TargetMode="External"/><Relationship Id="rId7" Type="http://schemas.openxmlformats.org/officeDocument/2006/relationships/hyperlink" Target="https://www.foodafactoflife.org.uk/pupils-with-additional-needs/cooking/cooking/" TargetMode="External"/><Relationship Id="rId12" Type="http://schemas.openxmlformats.org/officeDocument/2006/relationships/hyperlink" Target="https://www.foodafactoflife.org.uk/pupils-with-additional-needs/developing-skills-for-independent-living/" TargetMode="Externa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afactoflife.org.uk/pupils-with-additional-needs/cooking/choice-preference-and-occasions/" TargetMode="External"/><Relationship Id="rId11" Type="http://schemas.openxmlformats.org/officeDocument/2006/relationships/hyperlink" Target="https://www.foodafactoflife.org.uk/pupils-with-additional-needs/where-food-comes-from/shopping/" TargetMode="External"/><Relationship Id="rId5" Type="http://schemas.openxmlformats.org/officeDocument/2006/relationships/hyperlink" Target="https://www.foodafactoflife.org.uk/pupils-with-additional-needs/healthy-eating/being-active/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https://www.foodafactoflife.org.uk/pupils-with-additional-needs/where-food-comes-from/food-is-produced-and-processed/" TargetMode="External"/><Relationship Id="rId4" Type="http://schemas.openxmlformats.org/officeDocument/2006/relationships/hyperlink" Target="https://www.foodafactoflife.org.uk/pupils-with-additional-needs/healthy-eating/variety-eat-well/" TargetMode="External"/><Relationship Id="rId9" Type="http://schemas.openxmlformats.org/officeDocument/2006/relationships/hyperlink" Target="https://www.foodafactoflife.org.uk/pupils-with-additional-needs/where-food-comes-from/food-origins/" TargetMode="Externa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media/glvow4fi/ingredients-ppt-3-16-an.pptx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hyperlink" Target="https://www.foodafactoflife.org.uk/media/dg2fn3cw/kitchen-hazards-ppt-3-16-an-il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hyperlink" Target="https://www.foodafactoflife.org.uk/media/10100/grc-cards-3-16-an.docx" TargetMode="External"/><Relationship Id="rId5" Type="http://schemas.openxmlformats.org/officeDocument/2006/relationships/hyperlink" Target="https://www.foodafactoflife.org.uk/media/imnawnx0/equip-cards-c-3-16-an-il.docx" TargetMode="External"/><Relationship Id="rId10" Type="http://schemas.openxmlformats.org/officeDocument/2006/relationships/hyperlink" Target="https://www.foodafactoflife.org.uk/media/2759/food-photo-cards-c-316.docx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www.foodafactoflife.org.uk/pupils-with-additional-needs/developing-skills-for-independent-living/going-shopping/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s://www.foodafactoflife.org.uk/pupils-with-additional-needs/developing-skills-for-independent-living/planning-what-to-eat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hyperlink" Target="https://www.foodafactoflife.org.uk/pupils-with-additional-needs/developing-skills-for-independent-living/eating-and-sharing/" TargetMode="External"/><Relationship Id="rId4" Type="http://schemas.openxmlformats.org/officeDocument/2006/relationships/hyperlink" Target="https://www.foodafactoflife.org.uk/pupils-with-additional-needs/developing-skills-for-independent-living/cookin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hyperlink" Target="https://www.savoyeducationaltrust.org.uk/" TargetMode="External"/><Relationship Id="rId4" Type="http://schemas.openxmlformats.org/officeDocument/2006/relationships/hyperlink" Target="https://www.foodafactoflife.org.uk/professional-development/ppd-toolkit/teaching-pupils-with-additional-needs/characteristics-of-good-practice-in-teaching-food-and-nutrition-education-to-pupils-with-additional-need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professional-development/ppd-toolkit/secondary/your-professional-development/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afactoflife.org.uk/professional-development/ppd-toolkit/teaching-pupils-with-additional-needs/characteristics-of-good-practice-in-teaching-food-and-nutrition-education-to-pupils-with-additional-needs/" TargetMode="External"/><Relationship Id="rId5" Type="http://schemas.openxmlformats.org/officeDocument/2006/relationships/hyperlink" Target="https://www.foodafactoflife.org.uk/professional-development/ppd-toolkit/secondary/food-teaching-in-schools-a-framework-of-knowledge-and-skills/" TargetMode="External"/><Relationship Id="rId4" Type="http://schemas.openxmlformats.org/officeDocument/2006/relationships/hyperlink" Target="https://www.foodafactoflife.org.uk/professional-development/ppd-toolkit/primary/food-teaching-in-schools-a-framework-of-knowledge-and-skill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foodafactoflife.org.uk/professional-development/ppd-toolkit/teaching-pupils-with-additional-needs/characteristics-of-good-practice-in-teaching-food-and-nutrition-education-to-pupils-with-additional-needs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801" y="2948082"/>
            <a:ext cx="10110266" cy="73309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600" dirty="0"/>
              <a:t>Pupils with additional needs: Key food skills, adaptations and considerations</a:t>
            </a:r>
            <a:endParaRPr lang="en-GB" sz="3600" b="0" dirty="0"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452" y="5348177"/>
            <a:ext cx="248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25/05/2022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7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138" y="1532390"/>
            <a:ext cx="9720000" cy="720000"/>
          </a:xfrm>
        </p:spPr>
        <p:txBody>
          <a:bodyPr/>
          <a:lstStyle/>
          <a:p>
            <a:r>
              <a:rPr lang="en-US" sz="3400">
                <a:latin typeface="Arial"/>
                <a:cs typeface="Arial"/>
              </a:rPr>
              <a:t>Further training</a:t>
            </a:r>
            <a:endParaRPr lang="en-US" sz="3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138" y="2036211"/>
            <a:ext cx="7008255" cy="143228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Webinars</a:t>
            </a:r>
          </a:p>
          <a:p>
            <a:r>
              <a:rPr lang="en-US" sz="2000" dirty="0">
                <a:hlinkClick r:id="rId2"/>
              </a:rPr>
              <a:t>Developing skills for independent living: Food and drink </a:t>
            </a:r>
            <a:r>
              <a:rPr lang="en-US" sz="2000" dirty="0"/>
              <a:t>Thursday 9/06/22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Webinar recordings </a:t>
            </a:r>
          </a:p>
          <a:p>
            <a:r>
              <a:rPr lang="en-US" sz="2000" dirty="0">
                <a:hlinkClick r:id="rId3"/>
              </a:rPr>
              <a:t>Characteristics of good practice in teaching food and nutrition education to pupils with additional needs</a:t>
            </a:r>
            <a:endParaRPr lang="en-US" sz="2000" dirty="0">
              <a:hlinkClick r:id="rId4"/>
            </a:endParaRPr>
          </a:p>
          <a:p>
            <a:r>
              <a:rPr lang="en-US" sz="2000" dirty="0">
                <a:hlinkClick r:id="rId4"/>
              </a:rPr>
              <a:t>Teaching pupils with additional needs</a:t>
            </a:r>
            <a:endParaRPr lang="en-US" sz="2000" dirty="0"/>
          </a:p>
          <a:p>
            <a:r>
              <a:rPr lang="en-US" sz="2000" dirty="0">
                <a:hlinkClick r:id="rId5"/>
              </a:rPr>
              <a:t>Careers in hospitality and catering for young people with additional needs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How to write in an accessible format for audiences with learning disabilities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Online</a:t>
            </a:r>
          </a:p>
          <a:p>
            <a:r>
              <a:rPr lang="en-US" sz="2000" dirty="0">
                <a:hlinkClick r:id="rId6"/>
              </a:rPr>
              <a:t>Characteristics of good practice in teaching food and nutrition education to pupils with additional needs</a:t>
            </a: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GB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91413-3B54-4DB6-A2FF-673285B56560}"/>
              </a:ext>
            </a:extLst>
          </p:cNvPr>
          <p:cNvSpPr txBox="1"/>
          <p:nvPr/>
        </p:nvSpPr>
        <p:spPr>
          <a:xfrm>
            <a:off x="8322905" y="1991166"/>
            <a:ext cx="3285460" cy="1477328"/>
          </a:xfrm>
          <a:prstGeom prst="rect">
            <a:avLst/>
          </a:prstGeom>
          <a:noFill/>
          <a:ln w="25400">
            <a:solidFill>
              <a:srgbClr val="CF61BA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find out more and to book, go to: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https://www.foodafactoflife.org.uk/training/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33601-F0A6-49B8-8530-3BA418D676E4}"/>
              </a:ext>
            </a:extLst>
          </p:cNvPr>
          <p:cNvSpPr txBox="1"/>
          <p:nvPr/>
        </p:nvSpPr>
        <p:spPr>
          <a:xfrm>
            <a:off x="8322905" y="3684674"/>
            <a:ext cx="3285460" cy="1754326"/>
          </a:xfrm>
          <a:prstGeom prst="rect">
            <a:avLst/>
          </a:prstGeom>
          <a:noFill/>
          <a:ln w="25400">
            <a:solidFill>
              <a:srgbClr val="CF61BA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More PPD information, support and newsletter sign-up: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https://www.foodafactoflife.org.uk/professional-development/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E3998CA-6DDA-45E3-BD0E-D5C3BCAAE32A}"/>
              </a:ext>
            </a:extLst>
          </p:cNvPr>
          <p:cNvSpPr txBox="1">
            <a:spLocks/>
          </p:cNvSpPr>
          <p:nvPr/>
        </p:nvSpPr>
        <p:spPr>
          <a:xfrm>
            <a:off x="680821" y="4163087"/>
            <a:ext cx="11119924" cy="2259441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/>
          </a:p>
          <a:p>
            <a:pPr marL="0" indent="0">
              <a:buFont typeface="Arial" charset="0"/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8495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/>
              <a:t>For further information, go to:</a:t>
            </a:r>
          </a:p>
          <a:p>
            <a:pPr marL="0" indent="0" algn="ctr">
              <a:buNone/>
            </a:pPr>
            <a:r>
              <a:rPr lang="en-GB" sz="2800"/>
              <a:t>www.foodafactoflife.org.uk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676" y="581132"/>
            <a:ext cx="96910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C33D8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Pupils with additional needs: Key skills, adaptations and considerations</a:t>
            </a: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7076" y="5753648"/>
            <a:ext cx="110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The British Nutrition Foundation gratefully acknowledges the support from the </a:t>
            </a:r>
            <a:r>
              <a:rPr lang="en-GB" sz="1400" i="1" u="sng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Sodexo Stop Hunger Foundation </a:t>
            </a: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which has enabled us to develop and produce resources around Developing skills for independent living, as well as host training events for teachers. 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2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539" y="1262170"/>
            <a:ext cx="9720000" cy="720000"/>
          </a:xfrm>
        </p:spPr>
        <p:txBody>
          <a:bodyPr/>
          <a:lstStyle/>
          <a:p>
            <a:r>
              <a:rPr lang="en-US" sz="3400" i="1" dirty="0"/>
              <a:t>Food – a fact of life </a:t>
            </a:r>
            <a:r>
              <a:rPr lang="en-US" sz="3400" dirty="0"/>
              <a:t>resources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539" y="1995830"/>
            <a:ext cx="8706319" cy="3600000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resources for pupils with additional needs cover nine key areas: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Food and drink for life</a:t>
            </a:r>
            <a:r>
              <a:rPr lang="en-US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Variety (eat well) </a:t>
            </a:r>
            <a:endParaRPr lang="en-US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Being active </a:t>
            </a:r>
            <a:endParaRPr lang="en-US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Choice, preference and occasions</a:t>
            </a:r>
            <a:r>
              <a:rPr lang="en-US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Cooking (including food hygiene and safety)</a:t>
            </a:r>
            <a:endParaRPr lang="en-US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Serving and sharing</a:t>
            </a:r>
            <a:endParaRPr lang="en-US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Food origins</a:t>
            </a:r>
            <a:r>
              <a:rPr lang="en-US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Food is produced and processed </a:t>
            </a:r>
            <a:endParaRPr lang="en-US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Shopping</a:t>
            </a:r>
            <a:r>
              <a:rPr lang="en-US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en-US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Developing skills for independent living</a:t>
            </a:r>
            <a:r>
              <a:rPr lang="en-US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CAEBE-320B-0254-7B4A-AAC83B7AE7D0}"/>
              </a:ext>
            </a:extLst>
          </p:cNvPr>
          <p:cNvSpPr txBox="1"/>
          <p:nvPr/>
        </p:nvSpPr>
        <p:spPr>
          <a:xfrm>
            <a:off x="195943" y="6474983"/>
            <a:ext cx="729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*resources created with the support of the Sodexo Stop Hunger Foundation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A24814-0B68-1545-3298-95BFCF7FAC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25037" y="1745586"/>
            <a:ext cx="1933019" cy="2748147"/>
          </a:xfrm>
          <a:prstGeom prst="rect">
            <a:avLst/>
          </a:prstGeom>
          <a:ln w="25400">
            <a:solidFill>
              <a:srgbClr val="CF61BA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B5018C-D3C3-4DC2-86A7-B3AB96757A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02360" y="2327460"/>
            <a:ext cx="2152650" cy="3171825"/>
          </a:xfrm>
          <a:prstGeom prst="rect">
            <a:avLst/>
          </a:prstGeom>
          <a:ln w="25400">
            <a:solidFill>
              <a:srgbClr val="CF61BA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36E933-C7FF-CB4B-5544-C98C1BCF51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78685" y="4490017"/>
            <a:ext cx="2759047" cy="1545390"/>
          </a:xfrm>
          <a:prstGeom prst="rect">
            <a:avLst/>
          </a:prstGeom>
          <a:ln w="25400">
            <a:solidFill>
              <a:srgbClr val="CF61BA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871659-41ED-2BEA-4F07-3A071667E3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23374" y="2844531"/>
            <a:ext cx="2162175" cy="3190875"/>
          </a:xfrm>
          <a:prstGeom prst="rect">
            <a:avLst/>
          </a:prstGeom>
          <a:ln w="25400">
            <a:solidFill>
              <a:srgbClr val="CF61BA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593A7A-23C7-53E5-AD24-FAA2351905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65230" y="3975331"/>
            <a:ext cx="1855733" cy="2656887"/>
          </a:xfrm>
          <a:prstGeom prst="rect">
            <a:avLst/>
          </a:prstGeom>
          <a:ln w="25400">
            <a:solidFill>
              <a:srgbClr val="CF61BA"/>
            </a:solidFill>
          </a:ln>
        </p:spPr>
      </p:pic>
    </p:spTree>
    <p:extLst>
      <p:ext uri="{BB962C8B-B14F-4D97-AF65-F5344CB8AC3E}">
        <p14:creationId xmlns:p14="http://schemas.microsoft.com/office/powerpoint/2010/main" val="289167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37CDE0-B887-A330-2908-3F82FD88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66" y="1077699"/>
            <a:ext cx="5345997" cy="3052021"/>
          </a:xfrm>
          <a:prstGeom prst="rect">
            <a:avLst/>
          </a:prstGeom>
          <a:ln w="25400">
            <a:solidFill>
              <a:srgbClr val="CF61BA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B80B25-9710-9936-EDF0-AD2DD1059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216" y="1724275"/>
            <a:ext cx="4397829" cy="2470325"/>
          </a:xfrm>
          <a:prstGeom prst="rect">
            <a:avLst/>
          </a:prstGeom>
          <a:ln w="25400">
            <a:solidFill>
              <a:srgbClr val="CF61BA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0A227-1FAF-205D-48FA-C25085509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509" y="2188426"/>
            <a:ext cx="4905753" cy="2727846"/>
          </a:xfrm>
          <a:prstGeom prst="rect">
            <a:avLst/>
          </a:prstGeom>
          <a:ln w="25400">
            <a:solidFill>
              <a:srgbClr val="CF61BA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7E423E-7706-1D51-69B8-F2CAA4533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682" y="2779465"/>
            <a:ext cx="4572633" cy="2487595"/>
          </a:xfrm>
          <a:prstGeom prst="rect">
            <a:avLst/>
          </a:prstGeom>
          <a:ln w="25400">
            <a:solidFill>
              <a:srgbClr val="CF61BA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71938A-6992-DFA6-E4D0-5725614FC3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0067" y="3075270"/>
            <a:ext cx="4480027" cy="2459688"/>
          </a:xfrm>
          <a:prstGeom prst="rect">
            <a:avLst/>
          </a:prstGeom>
          <a:ln w="25400">
            <a:solidFill>
              <a:srgbClr val="CF61BA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F03F70-D896-70B7-928B-737DCAD7D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9356" y="3429000"/>
            <a:ext cx="4265133" cy="2425952"/>
          </a:xfrm>
          <a:prstGeom prst="rect">
            <a:avLst/>
          </a:prstGeom>
          <a:ln w="25400">
            <a:solidFill>
              <a:srgbClr val="CF61BA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D4B3FC-55D8-5EE9-95C2-65A058F780D9}"/>
              </a:ext>
            </a:extLst>
          </p:cNvPr>
          <p:cNvSpPr txBox="1"/>
          <p:nvPr/>
        </p:nvSpPr>
        <p:spPr>
          <a:xfrm>
            <a:off x="9460947" y="1834483"/>
            <a:ext cx="2219424" cy="707886"/>
          </a:xfrm>
          <a:prstGeom prst="rect">
            <a:avLst/>
          </a:prstGeom>
          <a:noFill/>
          <a:ln w="25400">
            <a:solidFill>
              <a:srgbClr val="CF61BA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 resources are fully editable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933FD4-F030-DA83-E080-6BF661CA3F0C}"/>
              </a:ext>
            </a:extLst>
          </p:cNvPr>
          <p:cNvSpPr txBox="1"/>
          <p:nvPr/>
        </p:nvSpPr>
        <p:spPr>
          <a:xfrm>
            <a:off x="348343" y="6411581"/>
            <a:ext cx="2231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Ingredients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8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1926C3-E24F-1909-EC98-543CFD808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1" y="1476375"/>
            <a:ext cx="2219325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909102-C7A4-C619-8944-678B20541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863" y="2209800"/>
            <a:ext cx="2200275" cy="3171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31335-7AE3-C47D-874A-6367645C0728}"/>
              </a:ext>
            </a:extLst>
          </p:cNvPr>
          <p:cNvSpPr txBox="1"/>
          <p:nvPr/>
        </p:nvSpPr>
        <p:spPr>
          <a:xfrm>
            <a:off x="555171" y="5823858"/>
            <a:ext cx="3472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Equipment cards for recognition, matching and sorting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00CD07-347F-415F-3772-7D85FAE15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358" y="2600324"/>
            <a:ext cx="4232506" cy="2390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E5A77F-D25F-B807-647A-3AF2980C975A}"/>
              </a:ext>
            </a:extLst>
          </p:cNvPr>
          <p:cNvSpPr txBox="1"/>
          <p:nvPr/>
        </p:nvSpPr>
        <p:spPr>
          <a:xfrm>
            <a:off x="4648200" y="5823858"/>
            <a:ext cx="30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around kitchen hazards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A0D9C6-8913-A7D9-547C-85B96A458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0055" y="1781174"/>
            <a:ext cx="2219325" cy="3209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0AD4A2-87C9-D44F-D143-8A16F1AC73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2422" y="2209798"/>
            <a:ext cx="2200275" cy="31718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A6AF05-5EB3-8323-1673-B89EF0E0E473}"/>
              </a:ext>
            </a:extLst>
          </p:cNvPr>
          <p:cNvSpPr txBox="1"/>
          <p:nvPr/>
        </p:nvSpPr>
        <p:spPr>
          <a:xfrm>
            <a:off x="8610600" y="5799752"/>
            <a:ext cx="168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Food cards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67AC2F-9615-DD76-0BC6-71A57804CE0F}"/>
              </a:ext>
            </a:extLst>
          </p:cNvPr>
          <p:cNvSpPr txBox="1"/>
          <p:nvPr/>
        </p:nvSpPr>
        <p:spPr>
          <a:xfrm>
            <a:off x="10412186" y="5692030"/>
            <a:ext cx="168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Grown reared or caught cards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5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735658A-241B-8790-4EE6-38FF237C3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145" y="4131382"/>
            <a:ext cx="4001481" cy="2231915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C483F6-1C0F-478E-9F8F-0B8934DC2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636" y="1088092"/>
            <a:ext cx="2311606" cy="32226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AFCD81-47C5-4EAC-DFEF-458BFEC3D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797" y="2906485"/>
            <a:ext cx="1817254" cy="25976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47DF39-24AA-830C-9153-C2BCDD5C3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145" y="1610660"/>
            <a:ext cx="4001481" cy="2362442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DCB1E9-759B-2DB3-4921-892C1039E3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19" y="1060638"/>
            <a:ext cx="2807303" cy="4093985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F3D31C-75AB-83B5-3A99-BE7B3EF2D3A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91" y="2699417"/>
            <a:ext cx="2569038" cy="3657311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ECE674C-9D60-3DBB-531F-7539737353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6415" y="3342099"/>
            <a:ext cx="2248945" cy="3218957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F47C14-CCBF-FF15-FE6A-D9A8AF1D8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304" y="1131395"/>
            <a:ext cx="2694214" cy="3756051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A9CE6D-D039-DD06-2418-FEB4AF62F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687" y="3277170"/>
            <a:ext cx="2178040" cy="3113315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</p:spTree>
    <p:extLst>
      <p:ext uri="{BB962C8B-B14F-4D97-AF65-F5344CB8AC3E}">
        <p14:creationId xmlns:p14="http://schemas.microsoft.com/office/powerpoint/2010/main" val="427579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F8C9-BF88-6453-7945-EA56C40E7F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400" dirty="0"/>
              <a:t>Developing skills for independent living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7655D-0085-A436-63ED-C13FBB9AD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926724" cy="3600000"/>
          </a:xfrm>
        </p:spPr>
        <p:txBody>
          <a:bodyPr/>
          <a:lstStyle/>
          <a:p>
            <a:r>
              <a:rPr lang="en-GB" sz="2000" dirty="0">
                <a:hlinkClick r:id="rId2"/>
              </a:rPr>
              <a:t>Planning what to cook</a:t>
            </a:r>
            <a:endParaRPr lang="en-GB" sz="2000" dirty="0"/>
          </a:p>
          <a:p>
            <a:r>
              <a:rPr lang="en-GB" sz="2000" dirty="0">
                <a:hlinkClick r:id="rId3"/>
              </a:rPr>
              <a:t>Going shopping </a:t>
            </a:r>
            <a:endParaRPr lang="en-GB" sz="2000" dirty="0"/>
          </a:p>
          <a:p>
            <a:r>
              <a:rPr lang="en-GB" sz="2000" dirty="0">
                <a:hlinkClick r:id="rId4"/>
              </a:rPr>
              <a:t>Cooking</a:t>
            </a:r>
            <a:endParaRPr lang="en-GB" sz="2000" dirty="0"/>
          </a:p>
          <a:p>
            <a:r>
              <a:rPr lang="en-GB" sz="2000" dirty="0">
                <a:hlinkClick r:id="rId5"/>
              </a:rPr>
              <a:t>Eating and sharing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EB3935-51F2-00A5-54C4-129A4656C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7096" y="2039927"/>
            <a:ext cx="5184697" cy="2858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D50C20-86FE-E5FD-AE76-317B1A1F6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9275" y="3266497"/>
            <a:ext cx="4364192" cy="24472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0A36F1-8438-6B0D-87D2-1C422DA3F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2638" y="4345736"/>
            <a:ext cx="3829050" cy="21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5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803525" cy="720000"/>
          </a:xfrm>
        </p:spPr>
        <p:txBody>
          <a:bodyPr/>
          <a:lstStyle/>
          <a:p>
            <a:r>
              <a:rPr lang="en-GB" sz="3400"/>
              <a:t>Characteristics of good practice in teaching food and nutrition education to pupils with additional needs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3142592"/>
            <a:ext cx="5935717" cy="30284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>
                <a:latin typeface="Arial"/>
                <a:cs typeface="Arial"/>
              </a:rPr>
              <a:t>Defines the key characteristics of good practice</a:t>
            </a:r>
            <a:r>
              <a:rPr lang="en-US" sz="2000">
                <a:latin typeface="Arial"/>
                <a:cs typeface="Arial"/>
              </a:rPr>
              <a:t> that are specific to teaching food and nutrition to pupils with additional needs.</a:t>
            </a:r>
            <a:endParaRPr lang="en-US" sz="2000"/>
          </a:p>
          <a:p>
            <a:pPr marL="213995" indent="-213995">
              <a:buNone/>
            </a:pPr>
            <a:r>
              <a:rPr lang="en-US" sz="2000">
                <a:latin typeface="Arial"/>
                <a:cs typeface="Arial"/>
              </a:rPr>
              <a:t>• </a:t>
            </a:r>
            <a:r>
              <a:rPr lang="en-US" sz="2000" b="1">
                <a:latin typeface="Arial"/>
                <a:cs typeface="Arial"/>
              </a:rPr>
              <a:t>Exemplifies these characteristics</a:t>
            </a:r>
            <a:r>
              <a:rPr lang="en-US" sz="2000">
                <a:latin typeface="Arial"/>
                <a:cs typeface="Arial"/>
              </a:rPr>
              <a:t> of good practice in UK schools, both special and mainstream.</a:t>
            </a:r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212" y="2768807"/>
            <a:ext cx="2127163" cy="2986332"/>
          </a:xfrm>
          <a:prstGeom prst="rect">
            <a:avLst/>
          </a:prstGeom>
          <a:ln w="25400">
            <a:solidFill>
              <a:srgbClr val="CF61BA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220607" y="5774016"/>
            <a:ext cx="3153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Guide and supporting resources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8786" y="6017202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British Nutrition Foundation would like to gratefully acknowledge the financial support provided by the </a:t>
            </a:r>
            <a:r>
              <a:rPr lang="en-GB" sz="12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Savoy Educational Trust </a:t>
            </a:r>
            <a:r>
              <a:rPr lang="en-GB" sz="12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production of this Guide.</a:t>
            </a:r>
            <a:endParaRPr lang="en-GB" sz="1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4594" y="2768807"/>
            <a:ext cx="2015668" cy="2986332"/>
          </a:xfrm>
          <a:prstGeom prst="rect">
            <a:avLst/>
          </a:prstGeom>
          <a:ln w="25400">
            <a:solidFill>
              <a:srgbClr val="CF61BA"/>
            </a:solidFill>
          </a:ln>
        </p:spPr>
      </p:pic>
    </p:spTree>
    <p:extLst>
      <p:ext uri="{BB962C8B-B14F-4D97-AF65-F5344CB8AC3E}">
        <p14:creationId xmlns:p14="http://schemas.microsoft.com/office/powerpoint/2010/main" val="65829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5">
            <a:extLst>
              <a:ext uri="{FF2B5EF4-FFF2-40B4-BE49-F238E27FC236}">
                <a16:creationId xmlns:a16="http://schemas.microsoft.com/office/drawing/2014/main" id="{147B1964-6DCB-45AB-9B41-C1137E32A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726" y="2033066"/>
            <a:ext cx="4252844" cy="3842726"/>
          </a:xfrm>
        </p:spPr>
        <p:txBody>
          <a:bodyPr/>
          <a:lstStyle/>
          <a:p>
            <a:endParaRPr lang="en-US"/>
          </a:p>
          <a:p>
            <a:pPr marL="0" indent="0">
              <a:buNone/>
            </a:pPr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17E414-C792-48DB-A132-297A2F4D4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322" y="1252100"/>
            <a:ext cx="9720000" cy="720000"/>
          </a:xfrm>
        </p:spPr>
        <p:txBody>
          <a:bodyPr/>
          <a:lstStyle/>
          <a:p>
            <a:r>
              <a:rPr lang="en-US" sz="3400"/>
              <a:t>Support for your professional development</a:t>
            </a:r>
            <a:endParaRPr lang="en-GB" sz="3400" i="1"/>
          </a:p>
        </p:txBody>
      </p:sp>
      <p:sp>
        <p:nvSpPr>
          <p:cNvPr id="18" name="Subtitle 5">
            <a:extLst>
              <a:ext uri="{FF2B5EF4-FFF2-40B4-BE49-F238E27FC236}">
                <a16:creationId xmlns:a16="http://schemas.microsoft.com/office/drawing/2014/main" id="{4063A2AB-B99E-44BE-B6C8-0C74100F7DFA}"/>
              </a:ext>
            </a:extLst>
          </p:cNvPr>
          <p:cNvSpPr txBox="1">
            <a:spLocks/>
          </p:cNvSpPr>
          <p:nvPr/>
        </p:nvSpPr>
        <p:spPr>
          <a:xfrm>
            <a:off x="740569" y="2110390"/>
            <a:ext cx="5368131" cy="3855596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 typeface="Arial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/>
          </a:p>
          <a:p>
            <a:pPr marL="0" indent="0">
              <a:buFont typeface="Arial" charset="0"/>
              <a:buNone/>
            </a:pPr>
            <a:endParaRPr lang="en-US"/>
          </a:p>
          <a:p>
            <a:pPr marL="0" indent="0">
              <a:buFont typeface="Arial" charset="0"/>
              <a:buNone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969896" y="2049424"/>
            <a:ext cx="67552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Reflection documents</a:t>
            </a: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Help develop reflective practice.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Ideal for staff at all career stages.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Provide an opportunity to reflect on personal practice and identify future actions.</a:t>
            </a: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There are also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resources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to support needs analysis and planning your own professional journey based on the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Teaching food in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primary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secondary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 schools: A framework of knowledge and skills. </a:t>
            </a: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7159" y="5496910"/>
            <a:ext cx="2669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Reflection documents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4431" y="2457231"/>
            <a:ext cx="4014952" cy="2845736"/>
          </a:xfrm>
          <a:prstGeom prst="rect">
            <a:avLst/>
          </a:prstGeom>
          <a:ln w="25400">
            <a:solidFill>
              <a:srgbClr val="CF61BA"/>
            </a:solidFill>
          </a:ln>
        </p:spPr>
      </p:pic>
    </p:spTree>
    <p:extLst>
      <p:ext uri="{BB962C8B-B14F-4D97-AF65-F5344CB8AC3E}">
        <p14:creationId xmlns:p14="http://schemas.microsoft.com/office/powerpoint/2010/main" val="323544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/>
              <a:t>Sources of support and further information </a:t>
            </a:r>
            <a:endParaRPr lang="en-GB" sz="3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82909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Three pages of websites and useful information/ documents can be found at the end of the </a:t>
            </a:r>
            <a:r>
              <a:rPr lang="en-US" sz="2000" i="1">
                <a:hlinkClick r:id="rId2"/>
              </a:rPr>
              <a:t>Characteristics of good practice in teaching food and nutrition to pupils with additional needs </a:t>
            </a:r>
            <a:r>
              <a:rPr lang="en-US" sz="2000"/>
              <a:t>guide.  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777" y="2571092"/>
            <a:ext cx="2558610" cy="3678487"/>
          </a:xfrm>
          <a:prstGeom prst="rect">
            <a:avLst/>
          </a:prstGeom>
          <a:ln w="25400">
            <a:solidFill>
              <a:srgbClr val="CF61BA"/>
            </a:solidFill>
          </a:ln>
        </p:spPr>
      </p:pic>
    </p:spTree>
    <p:extLst>
      <p:ext uri="{BB962C8B-B14F-4D97-AF65-F5344CB8AC3E}">
        <p14:creationId xmlns:p14="http://schemas.microsoft.com/office/powerpoint/2010/main" val="28140349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Education">
      <a:dk1>
        <a:srgbClr val="6C0633"/>
      </a:dk1>
      <a:lt1>
        <a:srgbClr val="FFFFFF"/>
      </a:lt1>
      <a:dk2>
        <a:srgbClr val="EE1F60"/>
      </a:dk2>
      <a:lt2>
        <a:srgbClr val="FFFFFF"/>
      </a:lt2>
      <a:accent1>
        <a:srgbClr val="F6A6B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058"/>
      </a:hlink>
      <a:folHlink>
        <a:srgbClr val="005058"/>
      </a:folHlink>
    </a:clrScheme>
    <a:fontScheme name="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S Mencap"/>
        <a:ea typeface=""/>
        <a:cs typeface=""/>
      </a:majorFont>
      <a:minorFont>
        <a:latin typeface="FS Menca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7" ma:contentTypeDescription="Create a new document." ma:contentTypeScope="" ma:versionID="f2c597ebce0aa0fd5759700e14dd3ad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7039d98634059a90188b6cb8bc5e987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d97cfe-a968-427f-b02b-893e6ba0355a">
      <UserInfo>
        <DisplayName>Roy Ballam</DisplayName>
        <AccountId>13</AccountId>
        <AccountType/>
      </UserInfo>
    </SharedWithUsers>
    <_Flow_SignoffStatus xmlns="c53071f4-7f44-43fd-895c-8e7b6a3746b0" xsi:nil="true"/>
    <TaxCatchAll xmlns="ead97cfe-a968-427f-b02b-893e6ba0355a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AD8AB0-5B9F-4EC1-BB7B-6DB7F5EC2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5BC0D5-8915-4AD8-A6C0-3960C8FE24FF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ead97cfe-a968-427f-b02b-893e6ba0355a"/>
    <ds:schemaRef ds:uri="http://schemas.microsoft.com/office/infopath/2007/PartnerControls"/>
    <ds:schemaRef ds:uri="http://www.w3.org/XML/1998/namespace"/>
    <ds:schemaRef ds:uri="http://purl.org/dc/dcmitype/"/>
    <ds:schemaRef ds:uri="c53071f4-7f44-43fd-895c-8e7b6a3746b0"/>
  </ds:schemaRefs>
</ds:datastoreItem>
</file>

<file path=customXml/itemProps3.xml><?xml version="1.0" encoding="utf-8"?>
<ds:datastoreItem xmlns:ds="http://schemas.openxmlformats.org/officeDocument/2006/customXml" ds:itemID="{FB077E6A-F2A9-4102-8884-58F6975EA6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BNF Powerpoint Template - Widescreen</Template>
  <TotalTime>135</TotalTime>
  <Words>747</Words>
  <Application>Microsoft Office PowerPoint</Application>
  <PresentationFormat>Widescreen</PresentationFormat>
  <Paragraphs>85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Custom Design</vt:lpstr>
      <vt:lpstr>1_Custom Design</vt:lpstr>
      <vt:lpstr>2_Custom Design</vt:lpstr>
      <vt:lpstr>3_Custom Design</vt:lpstr>
      <vt:lpstr>5_Custom Design</vt:lpstr>
      <vt:lpstr>Office Theme</vt:lpstr>
      <vt:lpstr>1_Office Theme</vt:lpstr>
      <vt:lpstr>Default Design</vt:lpstr>
      <vt:lpstr>Pupils with additional needs: Key food skills, adaptations and considerations</vt:lpstr>
      <vt:lpstr>Food – a fact of life resources</vt:lpstr>
      <vt:lpstr>PowerPoint Presentation</vt:lpstr>
      <vt:lpstr>PowerPoint Presentation</vt:lpstr>
      <vt:lpstr>PowerPoint Presentation</vt:lpstr>
      <vt:lpstr>Developing skills for independent living</vt:lpstr>
      <vt:lpstr>Characteristics of good practice in teaching food and nutrition education to pupils with additional needs</vt:lpstr>
      <vt:lpstr>Support for your professional development</vt:lpstr>
      <vt:lpstr>Sources of support and further information </vt:lpstr>
      <vt:lpstr>Further training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5</cp:revision>
  <cp:lastPrinted>2019-09-19T12:37:07Z</cp:lastPrinted>
  <dcterms:created xsi:type="dcterms:W3CDTF">2017-10-26T16:07:58Z</dcterms:created>
  <dcterms:modified xsi:type="dcterms:W3CDTF">2022-05-30T13:15:58Z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